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75" r:id="rId2"/>
    <p:sldId id="303" r:id="rId3"/>
    <p:sldId id="291" r:id="rId4"/>
    <p:sldId id="302" r:id="rId5"/>
    <p:sldId id="292" r:id="rId6"/>
    <p:sldId id="293" r:id="rId7"/>
    <p:sldId id="689" r:id="rId8"/>
    <p:sldId id="305" r:id="rId9"/>
    <p:sldId id="304" r:id="rId10"/>
    <p:sldId id="306" r:id="rId11"/>
    <p:sldId id="307" r:id="rId12"/>
    <p:sldId id="309" r:id="rId13"/>
    <p:sldId id="313" r:id="rId14"/>
    <p:sldId id="688" r:id="rId15"/>
    <p:sldId id="312" r:id="rId16"/>
    <p:sldId id="709" r:id="rId17"/>
    <p:sldId id="308" r:id="rId18"/>
    <p:sldId id="314" r:id="rId19"/>
    <p:sldId id="315" r:id="rId20"/>
    <p:sldId id="316" r:id="rId21"/>
    <p:sldId id="317" r:id="rId22"/>
    <p:sldId id="318" r:id="rId23"/>
    <p:sldId id="319" r:id="rId24"/>
    <p:sldId id="696" r:id="rId25"/>
    <p:sldId id="697" r:id="rId26"/>
    <p:sldId id="695" r:id="rId27"/>
    <p:sldId id="698" r:id="rId28"/>
    <p:sldId id="705" r:id="rId29"/>
    <p:sldId id="706" r:id="rId30"/>
    <p:sldId id="708" r:id="rId31"/>
    <p:sldId id="700" r:id="rId32"/>
    <p:sldId id="711" r:id="rId33"/>
    <p:sldId id="712" r:id="rId34"/>
    <p:sldId id="701" r:id="rId35"/>
    <p:sldId id="699" r:id="rId36"/>
    <p:sldId id="710" r:id="rId37"/>
    <p:sldId id="694" r:id="rId38"/>
    <p:sldId id="702" r:id="rId39"/>
    <p:sldId id="703" r:id="rId40"/>
    <p:sldId id="704" r:id="rId41"/>
    <p:sldId id="707" r:id="rId42"/>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12" autoAdjust="0"/>
    <p:restoredTop sz="94660"/>
  </p:normalViewPr>
  <p:slideViewPr>
    <p:cSldViewPr snapToGrid="0">
      <p:cViewPr varScale="1">
        <p:scale>
          <a:sx n="103" d="100"/>
          <a:sy n="103" d="100"/>
        </p:scale>
        <p:origin x="103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duardo Tejada García" userId="32d51906-0d8a-476e-838b-c95deaf8c732" providerId="ADAL" clId="{77777AB3-C164-4E77-82CA-351BC979339C}"/>
    <pc:docChg chg="delSld">
      <pc:chgData name="Eduardo Tejada García" userId="32d51906-0d8a-476e-838b-c95deaf8c732" providerId="ADAL" clId="{77777AB3-C164-4E77-82CA-351BC979339C}" dt="2024-08-25T17:21:09.700" v="0" actId="47"/>
      <pc:docMkLst>
        <pc:docMk/>
      </pc:docMkLst>
      <pc:sldChg chg="del">
        <pc:chgData name="Eduardo Tejada García" userId="32d51906-0d8a-476e-838b-c95deaf8c732" providerId="ADAL" clId="{77777AB3-C164-4E77-82CA-351BC979339C}" dt="2024-08-25T17:21:09.700" v="0" actId="47"/>
        <pc:sldMkLst>
          <pc:docMk/>
          <pc:sldMk cId="1007876553" sldId="265"/>
        </pc:sldMkLst>
      </pc:sldChg>
      <pc:sldChg chg="del">
        <pc:chgData name="Eduardo Tejada García" userId="32d51906-0d8a-476e-838b-c95deaf8c732" providerId="ADAL" clId="{77777AB3-C164-4E77-82CA-351BC979339C}" dt="2024-08-25T17:21:09.700" v="0" actId="47"/>
        <pc:sldMkLst>
          <pc:docMk/>
          <pc:sldMk cId="2823211585" sldId="266"/>
        </pc:sldMkLst>
      </pc:sldChg>
      <pc:sldChg chg="del">
        <pc:chgData name="Eduardo Tejada García" userId="32d51906-0d8a-476e-838b-c95deaf8c732" providerId="ADAL" clId="{77777AB3-C164-4E77-82CA-351BC979339C}" dt="2024-08-25T17:21:09.700" v="0" actId="47"/>
        <pc:sldMkLst>
          <pc:docMk/>
          <pc:sldMk cId="4266519082" sldId="267"/>
        </pc:sldMkLst>
      </pc:sldChg>
      <pc:sldChg chg="del">
        <pc:chgData name="Eduardo Tejada García" userId="32d51906-0d8a-476e-838b-c95deaf8c732" providerId="ADAL" clId="{77777AB3-C164-4E77-82CA-351BC979339C}" dt="2024-08-25T17:21:09.700" v="0" actId="47"/>
        <pc:sldMkLst>
          <pc:docMk/>
          <pc:sldMk cId="3209857372" sldId="268"/>
        </pc:sldMkLst>
      </pc:sldChg>
      <pc:sldChg chg="del">
        <pc:chgData name="Eduardo Tejada García" userId="32d51906-0d8a-476e-838b-c95deaf8c732" providerId="ADAL" clId="{77777AB3-C164-4E77-82CA-351BC979339C}" dt="2024-08-25T17:21:09.700" v="0" actId="47"/>
        <pc:sldMkLst>
          <pc:docMk/>
          <pc:sldMk cId="3724952328" sldId="269"/>
        </pc:sldMkLst>
      </pc:sldChg>
      <pc:sldChg chg="del">
        <pc:chgData name="Eduardo Tejada García" userId="32d51906-0d8a-476e-838b-c95deaf8c732" providerId="ADAL" clId="{77777AB3-C164-4E77-82CA-351BC979339C}" dt="2024-08-25T17:21:09.700" v="0" actId="47"/>
        <pc:sldMkLst>
          <pc:docMk/>
          <pc:sldMk cId="2737386612" sldId="270"/>
        </pc:sldMkLst>
      </pc:sldChg>
      <pc:sldChg chg="del">
        <pc:chgData name="Eduardo Tejada García" userId="32d51906-0d8a-476e-838b-c95deaf8c732" providerId="ADAL" clId="{77777AB3-C164-4E77-82CA-351BC979339C}" dt="2024-08-25T17:21:09.700" v="0" actId="47"/>
        <pc:sldMkLst>
          <pc:docMk/>
          <pc:sldMk cId="3426864926" sldId="271"/>
        </pc:sldMkLst>
      </pc:sldChg>
      <pc:sldChg chg="del">
        <pc:chgData name="Eduardo Tejada García" userId="32d51906-0d8a-476e-838b-c95deaf8c732" providerId="ADAL" clId="{77777AB3-C164-4E77-82CA-351BC979339C}" dt="2024-08-25T17:21:09.700" v="0" actId="47"/>
        <pc:sldMkLst>
          <pc:docMk/>
          <pc:sldMk cId="3828148921" sldId="273"/>
        </pc:sldMkLst>
      </pc:sldChg>
      <pc:sldChg chg="del">
        <pc:chgData name="Eduardo Tejada García" userId="32d51906-0d8a-476e-838b-c95deaf8c732" providerId="ADAL" clId="{77777AB3-C164-4E77-82CA-351BC979339C}" dt="2024-08-25T17:21:09.700" v="0" actId="47"/>
        <pc:sldMkLst>
          <pc:docMk/>
          <pc:sldMk cId="3903007293" sldId="274"/>
        </pc:sldMkLst>
      </pc:sldChg>
      <pc:sldChg chg="del">
        <pc:chgData name="Eduardo Tejada García" userId="32d51906-0d8a-476e-838b-c95deaf8c732" providerId="ADAL" clId="{77777AB3-C164-4E77-82CA-351BC979339C}" dt="2024-08-25T17:21:09.700" v="0" actId="47"/>
        <pc:sldMkLst>
          <pc:docMk/>
          <pc:sldMk cId="1669338591" sldId="276"/>
        </pc:sldMkLst>
      </pc:sldChg>
      <pc:sldChg chg="del">
        <pc:chgData name="Eduardo Tejada García" userId="32d51906-0d8a-476e-838b-c95deaf8c732" providerId="ADAL" clId="{77777AB3-C164-4E77-82CA-351BC979339C}" dt="2024-08-25T17:21:09.700" v="0" actId="47"/>
        <pc:sldMkLst>
          <pc:docMk/>
          <pc:sldMk cId="3276588340" sldId="277"/>
        </pc:sldMkLst>
      </pc:sldChg>
      <pc:sldChg chg="del">
        <pc:chgData name="Eduardo Tejada García" userId="32d51906-0d8a-476e-838b-c95deaf8c732" providerId="ADAL" clId="{77777AB3-C164-4E77-82CA-351BC979339C}" dt="2024-08-25T17:21:09.700" v="0" actId="47"/>
        <pc:sldMkLst>
          <pc:docMk/>
          <pc:sldMk cId="1436538827" sldId="278"/>
        </pc:sldMkLst>
      </pc:sldChg>
      <pc:sldChg chg="del">
        <pc:chgData name="Eduardo Tejada García" userId="32d51906-0d8a-476e-838b-c95deaf8c732" providerId="ADAL" clId="{77777AB3-C164-4E77-82CA-351BC979339C}" dt="2024-08-25T17:21:09.700" v="0" actId="47"/>
        <pc:sldMkLst>
          <pc:docMk/>
          <pc:sldMk cId="135506424" sldId="279"/>
        </pc:sldMkLst>
      </pc:sldChg>
      <pc:sldChg chg="del">
        <pc:chgData name="Eduardo Tejada García" userId="32d51906-0d8a-476e-838b-c95deaf8c732" providerId="ADAL" clId="{77777AB3-C164-4E77-82CA-351BC979339C}" dt="2024-08-25T17:21:09.700" v="0" actId="47"/>
        <pc:sldMkLst>
          <pc:docMk/>
          <pc:sldMk cId="2685938835" sldId="280"/>
        </pc:sldMkLst>
      </pc:sldChg>
      <pc:sldChg chg="del">
        <pc:chgData name="Eduardo Tejada García" userId="32d51906-0d8a-476e-838b-c95deaf8c732" providerId="ADAL" clId="{77777AB3-C164-4E77-82CA-351BC979339C}" dt="2024-08-25T17:21:09.700" v="0" actId="47"/>
        <pc:sldMkLst>
          <pc:docMk/>
          <pc:sldMk cId="245418982" sldId="281"/>
        </pc:sldMkLst>
      </pc:sldChg>
      <pc:sldChg chg="del">
        <pc:chgData name="Eduardo Tejada García" userId="32d51906-0d8a-476e-838b-c95deaf8c732" providerId="ADAL" clId="{77777AB3-C164-4E77-82CA-351BC979339C}" dt="2024-08-25T17:21:09.700" v="0" actId="47"/>
        <pc:sldMkLst>
          <pc:docMk/>
          <pc:sldMk cId="3950990850" sldId="282"/>
        </pc:sldMkLst>
      </pc:sldChg>
      <pc:sldChg chg="del">
        <pc:chgData name="Eduardo Tejada García" userId="32d51906-0d8a-476e-838b-c95deaf8c732" providerId="ADAL" clId="{77777AB3-C164-4E77-82CA-351BC979339C}" dt="2024-08-25T17:21:09.700" v="0" actId="47"/>
        <pc:sldMkLst>
          <pc:docMk/>
          <pc:sldMk cId="3226792822" sldId="283"/>
        </pc:sldMkLst>
      </pc:sldChg>
      <pc:sldChg chg="del">
        <pc:chgData name="Eduardo Tejada García" userId="32d51906-0d8a-476e-838b-c95deaf8c732" providerId="ADAL" clId="{77777AB3-C164-4E77-82CA-351BC979339C}" dt="2024-08-25T17:21:09.700" v="0" actId="47"/>
        <pc:sldMkLst>
          <pc:docMk/>
          <pc:sldMk cId="2015045564" sldId="284"/>
        </pc:sldMkLst>
      </pc:sldChg>
      <pc:sldChg chg="del">
        <pc:chgData name="Eduardo Tejada García" userId="32d51906-0d8a-476e-838b-c95deaf8c732" providerId="ADAL" clId="{77777AB3-C164-4E77-82CA-351BC979339C}" dt="2024-08-25T17:21:09.700" v="0" actId="47"/>
        <pc:sldMkLst>
          <pc:docMk/>
          <pc:sldMk cId="575205978" sldId="285"/>
        </pc:sldMkLst>
      </pc:sldChg>
      <pc:sldChg chg="del">
        <pc:chgData name="Eduardo Tejada García" userId="32d51906-0d8a-476e-838b-c95deaf8c732" providerId="ADAL" clId="{77777AB3-C164-4E77-82CA-351BC979339C}" dt="2024-08-25T17:21:09.700" v="0" actId="47"/>
        <pc:sldMkLst>
          <pc:docMk/>
          <pc:sldMk cId="2178157533" sldId="286"/>
        </pc:sldMkLst>
      </pc:sldChg>
      <pc:sldChg chg="del">
        <pc:chgData name="Eduardo Tejada García" userId="32d51906-0d8a-476e-838b-c95deaf8c732" providerId="ADAL" clId="{77777AB3-C164-4E77-82CA-351BC979339C}" dt="2024-08-25T17:21:09.700" v="0" actId="47"/>
        <pc:sldMkLst>
          <pc:docMk/>
          <pc:sldMk cId="2542570835" sldId="287"/>
        </pc:sldMkLst>
      </pc:sldChg>
      <pc:sldChg chg="del">
        <pc:chgData name="Eduardo Tejada García" userId="32d51906-0d8a-476e-838b-c95deaf8c732" providerId="ADAL" clId="{77777AB3-C164-4E77-82CA-351BC979339C}" dt="2024-08-25T17:21:09.700" v="0" actId="47"/>
        <pc:sldMkLst>
          <pc:docMk/>
          <pc:sldMk cId="1023424546" sldId="288"/>
        </pc:sldMkLst>
      </pc:sldChg>
      <pc:sldChg chg="del">
        <pc:chgData name="Eduardo Tejada García" userId="32d51906-0d8a-476e-838b-c95deaf8c732" providerId="ADAL" clId="{77777AB3-C164-4E77-82CA-351BC979339C}" dt="2024-08-25T17:21:09.700" v="0" actId="47"/>
        <pc:sldMkLst>
          <pc:docMk/>
          <pc:sldMk cId="3051633485" sldId="289"/>
        </pc:sldMkLst>
      </pc:sldChg>
      <pc:sldChg chg="del">
        <pc:chgData name="Eduardo Tejada García" userId="32d51906-0d8a-476e-838b-c95deaf8c732" providerId="ADAL" clId="{77777AB3-C164-4E77-82CA-351BC979339C}" dt="2024-08-25T17:21:09.700" v="0" actId="47"/>
        <pc:sldMkLst>
          <pc:docMk/>
          <pc:sldMk cId="3835282752" sldId="290"/>
        </pc:sldMkLst>
      </pc:sldChg>
      <pc:sldChg chg="del">
        <pc:chgData name="Eduardo Tejada García" userId="32d51906-0d8a-476e-838b-c95deaf8c732" providerId="ADAL" clId="{77777AB3-C164-4E77-82CA-351BC979339C}" dt="2024-08-25T17:21:09.700" v="0" actId="47"/>
        <pc:sldMkLst>
          <pc:docMk/>
          <pc:sldMk cId="3605844160" sldId="294"/>
        </pc:sldMkLst>
      </pc:sldChg>
      <pc:sldChg chg="del">
        <pc:chgData name="Eduardo Tejada García" userId="32d51906-0d8a-476e-838b-c95deaf8c732" providerId="ADAL" clId="{77777AB3-C164-4E77-82CA-351BC979339C}" dt="2024-08-25T17:21:09.700" v="0" actId="47"/>
        <pc:sldMkLst>
          <pc:docMk/>
          <pc:sldMk cId="4137159288" sldId="295"/>
        </pc:sldMkLst>
      </pc:sldChg>
      <pc:sldChg chg="del">
        <pc:chgData name="Eduardo Tejada García" userId="32d51906-0d8a-476e-838b-c95deaf8c732" providerId="ADAL" clId="{77777AB3-C164-4E77-82CA-351BC979339C}" dt="2024-08-25T17:21:09.700" v="0" actId="47"/>
        <pc:sldMkLst>
          <pc:docMk/>
          <pc:sldMk cId="1165264041" sldId="296"/>
        </pc:sldMkLst>
      </pc:sldChg>
      <pc:sldChg chg="del">
        <pc:chgData name="Eduardo Tejada García" userId="32d51906-0d8a-476e-838b-c95deaf8c732" providerId="ADAL" clId="{77777AB3-C164-4E77-82CA-351BC979339C}" dt="2024-08-25T17:21:09.700" v="0" actId="47"/>
        <pc:sldMkLst>
          <pc:docMk/>
          <pc:sldMk cId="197306117" sldId="297"/>
        </pc:sldMkLst>
      </pc:sldChg>
      <pc:sldChg chg="del">
        <pc:chgData name="Eduardo Tejada García" userId="32d51906-0d8a-476e-838b-c95deaf8c732" providerId="ADAL" clId="{77777AB3-C164-4E77-82CA-351BC979339C}" dt="2024-08-25T17:21:09.700" v="0" actId="47"/>
        <pc:sldMkLst>
          <pc:docMk/>
          <pc:sldMk cId="2068430844" sldId="298"/>
        </pc:sldMkLst>
      </pc:sldChg>
      <pc:sldChg chg="del">
        <pc:chgData name="Eduardo Tejada García" userId="32d51906-0d8a-476e-838b-c95deaf8c732" providerId="ADAL" clId="{77777AB3-C164-4E77-82CA-351BC979339C}" dt="2024-08-25T17:21:09.700" v="0" actId="47"/>
        <pc:sldMkLst>
          <pc:docMk/>
          <pc:sldMk cId="2394744294" sldId="299"/>
        </pc:sldMkLst>
      </pc:sldChg>
      <pc:sldChg chg="del">
        <pc:chgData name="Eduardo Tejada García" userId="32d51906-0d8a-476e-838b-c95deaf8c732" providerId="ADAL" clId="{77777AB3-C164-4E77-82CA-351BC979339C}" dt="2024-08-25T17:21:09.700" v="0" actId="47"/>
        <pc:sldMkLst>
          <pc:docMk/>
          <pc:sldMk cId="3005678446" sldId="300"/>
        </pc:sldMkLst>
      </pc:sldChg>
      <pc:sldChg chg="del">
        <pc:chgData name="Eduardo Tejada García" userId="32d51906-0d8a-476e-838b-c95deaf8c732" providerId="ADAL" clId="{77777AB3-C164-4E77-82CA-351BC979339C}" dt="2024-08-25T17:21:09.700" v="0" actId="47"/>
        <pc:sldMkLst>
          <pc:docMk/>
          <pc:sldMk cId="188950580" sldId="301"/>
        </pc:sldMkLst>
      </pc:sldChg>
      <pc:sldChg chg="del">
        <pc:chgData name="Eduardo Tejada García" userId="32d51906-0d8a-476e-838b-c95deaf8c732" providerId="ADAL" clId="{77777AB3-C164-4E77-82CA-351BC979339C}" dt="2024-08-25T17:21:09.700" v="0" actId="47"/>
        <pc:sldMkLst>
          <pc:docMk/>
          <pc:sldMk cId="2478074256" sldId="310"/>
        </pc:sldMkLst>
      </pc:sldChg>
      <pc:sldChg chg="del">
        <pc:chgData name="Eduardo Tejada García" userId="32d51906-0d8a-476e-838b-c95deaf8c732" providerId="ADAL" clId="{77777AB3-C164-4E77-82CA-351BC979339C}" dt="2024-08-25T17:21:09.700" v="0" actId="47"/>
        <pc:sldMkLst>
          <pc:docMk/>
          <pc:sldMk cId="695947202" sldId="320"/>
        </pc:sldMkLst>
      </pc:sldChg>
      <pc:sldChg chg="del">
        <pc:chgData name="Eduardo Tejada García" userId="32d51906-0d8a-476e-838b-c95deaf8c732" providerId="ADAL" clId="{77777AB3-C164-4E77-82CA-351BC979339C}" dt="2024-08-25T17:21:09.700" v="0" actId="47"/>
        <pc:sldMkLst>
          <pc:docMk/>
          <pc:sldMk cId="0" sldId="554"/>
        </pc:sldMkLst>
      </pc:sldChg>
      <pc:sldChg chg="del">
        <pc:chgData name="Eduardo Tejada García" userId="32d51906-0d8a-476e-838b-c95deaf8c732" providerId="ADAL" clId="{77777AB3-C164-4E77-82CA-351BC979339C}" dt="2024-08-25T17:21:09.700" v="0" actId="47"/>
        <pc:sldMkLst>
          <pc:docMk/>
          <pc:sldMk cId="0" sldId="555"/>
        </pc:sldMkLst>
      </pc:sldChg>
      <pc:sldChg chg="del">
        <pc:chgData name="Eduardo Tejada García" userId="32d51906-0d8a-476e-838b-c95deaf8c732" providerId="ADAL" clId="{77777AB3-C164-4E77-82CA-351BC979339C}" dt="2024-08-25T17:21:09.700" v="0" actId="47"/>
        <pc:sldMkLst>
          <pc:docMk/>
          <pc:sldMk cId="0" sldId="557"/>
        </pc:sldMkLst>
      </pc:sldChg>
      <pc:sldChg chg="del">
        <pc:chgData name="Eduardo Tejada García" userId="32d51906-0d8a-476e-838b-c95deaf8c732" providerId="ADAL" clId="{77777AB3-C164-4E77-82CA-351BC979339C}" dt="2024-08-25T17:21:09.700" v="0" actId="47"/>
        <pc:sldMkLst>
          <pc:docMk/>
          <pc:sldMk cId="0" sldId="558"/>
        </pc:sldMkLst>
      </pc:sldChg>
      <pc:sldChg chg="del">
        <pc:chgData name="Eduardo Tejada García" userId="32d51906-0d8a-476e-838b-c95deaf8c732" providerId="ADAL" clId="{77777AB3-C164-4E77-82CA-351BC979339C}" dt="2024-08-25T17:21:09.700" v="0" actId="47"/>
        <pc:sldMkLst>
          <pc:docMk/>
          <pc:sldMk cId="0" sldId="559"/>
        </pc:sldMkLst>
      </pc:sldChg>
      <pc:sldChg chg="del">
        <pc:chgData name="Eduardo Tejada García" userId="32d51906-0d8a-476e-838b-c95deaf8c732" providerId="ADAL" clId="{77777AB3-C164-4E77-82CA-351BC979339C}" dt="2024-08-25T17:21:09.700" v="0" actId="47"/>
        <pc:sldMkLst>
          <pc:docMk/>
          <pc:sldMk cId="0" sldId="563"/>
        </pc:sldMkLst>
      </pc:sldChg>
      <pc:sldChg chg="del">
        <pc:chgData name="Eduardo Tejada García" userId="32d51906-0d8a-476e-838b-c95deaf8c732" providerId="ADAL" clId="{77777AB3-C164-4E77-82CA-351BC979339C}" dt="2024-08-25T17:21:09.700" v="0" actId="47"/>
        <pc:sldMkLst>
          <pc:docMk/>
          <pc:sldMk cId="0" sldId="566"/>
        </pc:sldMkLst>
      </pc:sldChg>
      <pc:sldChg chg="del">
        <pc:chgData name="Eduardo Tejada García" userId="32d51906-0d8a-476e-838b-c95deaf8c732" providerId="ADAL" clId="{77777AB3-C164-4E77-82CA-351BC979339C}" dt="2024-08-25T17:21:09.700" v="0" actId="47"/>
        <pc:sldMkLst>
          <pc:docMk/>
          <pc:sldMk cId="0" sldId="567"/>
        </pc:sldMkLst>
      </pc:sldChg>
      <pc:sldChg chg="del">
        <pc:chgData name="Eduardo Tejada García" userId="32d51906-0d8a-476e-838b-c95deaf8c732" providerId="ADAL" clId="{77777AB3-C164-4E77-82CA-351BC979339C}" dt="2024-08-25T17:21:09.700" v="0" actId="47"/>
        <pc:sldMkLst>
          <pc:docMk/>
          <pc:sldMk cId="0" sldId="571"/>
        </pc:sldMkLst>
      </pc:sldChg>
      <pc:sldChg chg="del">
        <pc:chgData name="Eduardo Tejada García" userId="32d51906-0d8a-476e-838b-c95deaf8c732" providerId="ADAL" clId="{77777AB3-C164-4E77-82CA-351BC979339C}" dt="2024-08-25T17:21:09.700" v="0" actId="47"/>
        <pc:sldMkLst>
          <pc:docMk/>
          <pc:sldMk cId="0" sldId="572"/>
        </pc:sldMkLst>
      </pc:sldChg>
      <pc:sldChg chg="del">
        <pc:chgData name="Eduardo Tejada García" userId="32d51906-0d8a-476e-838b-c95deaf8c732" providerId="ADAL" clId="{77777AB3-C164-4E77-82CA-351BC979339C}" dt="2024-08-25T17:21:09.700" v="0" actId="47"/>
        <pc:sldMkLst>
          <pc:docMk/>
          <pc:sldMk cId="1469588951" sldId="678"/>
        </pc:sldMkLst>
      </pc:sldChg>
      <pc:sldChg chg="del">
        <pc:chgData name="Eduardo Tejada García" userId="32d51906-0d8a-476e-838b-c95deaf8c732" providerId="ADAL" clId="{77777AB3-C164-4E77-82CA-351BC979339C}" dt="2024-08-25T17:21:09.700" v="0" actId="47"/>
        <pc:sldMkLst>
          <pc:docMk/>
          <pc:sldMk cId="1822249167" sldId="679"/>
        </pc:sldMkLst>
      </pc:sldChg>
      <pc:sldChg chg="del">
        <pc:chgData name="Eduardo Tejada García" userId="32d51906-0d8a-476e-838b-c95deaf8c732" providerId="ADAL" clId="{77777AB3-C164-4E77-82CA-351BC979339C}" dt="2024-08-25T17:21:09.700" v="0" actId="47"/>
        <pc:sldMkLst>
          <pc:docMk/>
          <pc:sldMk cId="452025090" sldId="686"/>
        </pc:sldMkLst>
      </pc:sldChg>
      <pc:sldChg chg="del">
        <pc:chgData name="Eduardo Tejada García" userId="32d51906-0d8a-476e-838b-c95deaf8c732" providerId="ADAL" clId="{77777AB3-C164-4E77-82CA-351BC979339C}" dt="2024-08-25T17:21:09.700" v="0" actId="47"/>
        <pc:sldMkLst>
          <pc:docMk/>
          <pc:sldMk cId="2265319441" sldId="687"/>
        </pc:sldMkLst>
      </pc:sldChg>
      <pc:sldChg chg="del">
        <pc:chgData name="Eduardo Tejada García" userId="32d51906-0d8a-476e-838b-c95deaf8c732" providerId="ADAL" clId="{77777AB3-C164-4E77-82CA-351BC979339C}" dt="2024-08-25T17:21:09.700" v="0" actId="47"/>
        <pc:sldMkLst>
          <pc:docMk/>
          <pc:sldMk cId="1290034402" sldId="690"/>
        </pc:sldMkLst>
      </pc:sldChg>
      <pc:sldChg chg="del">
        <pc:chgData name="Eduardo Tejada García" userId="32d51906-0d8a-476e-838b-c95deaf8c732" providerId="ADAL" clId="{77777AB3-C164-4E77-82CA-351BC979339C}" dt="2024-08-25T17:21:09.700" v="0" actId="47"/>
        <pc:sldMkLst>
          <pc:docMk/>
          <pc:sldMk cId="1463744762" sldId="691"/>
        </pc:sldMkLst>
      </pc:sldChg>
      <pc:sldChg chg="del">
        <pc:chgData name="Eduardo Tejada García" userId="32d51906-0d8a-476e-838b-c95deaf8c732" providerId="ADAL" clId="{77777AB3-C164-4E77-82CA-351BC979339C}" dt="2024-08-25T17:21:09.700" v="0" actId="47"/>
        <pc:sldMkLst>
          <pc:docMk/>
          <pc:sldMk cId="3503012075" sldId="692"/>
        </pc:sldMkLst>
      </pc:sldChg>
      <pc:sldChg chg="del">
        <pc:chgData name="Eduardo Tejada García" userId="32d51906-0d8a-476e-838b-c95deaf8c732" providerId="ADAL" clId="{77777AB3-C164-4E77-82CA-351BC979339C}" dt="2024-08-25T17:21:09.700" v="0" actId="47"/>
        <pc:sldMkLst>
          <pc:docMk/>
          <pc:sldMk cId="1157397240" sldId="693"/>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4C5C1B-A965-402A-A706-45E9A3ACD55B}" type="datetimeFigureOut">
              <a:rPr lang="es-MX" smtClean="0"/>
              <a:t>25/08/2024</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A355E9-E65C-49FB-869D-3F7F3DA48B85}" type="slidenum">
              <a:rPr lang="es-MX" smtClean="0"/>
              <a:t>‹Nº›</a:t>
            </a:fld>
            <a:endParaRPr lang="es-MX"/>
          </a:p>
        </p:txBody>
      </p:sp>
    </p:spTree>
    <p:extLst>
      <p:ext uri="{BB962C8B-B14F-4D97-AF65-F5344CB8AC3E}">
        <p14:creationId xmlns:p14="http://schemas.microsoft.com/office/powerpoint/2010/main" val="3488392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8BDC66-C596-DF41-301D-FEEBED99104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6640CDEB-E76B-3011-FDCD-AE4E6AD027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C9F5AEF8-8FB0-57D6-12E8-F9060A399DEE}"/>
              </a:ext>
            </a:extLst>
          </p:cNvPr>
          <p:cNvSpPr>
            <a:spLocks noGrp="1"/>
          </p:cNvSpPr>
          <p:nvPr>
            <p:ph type="dt" sz="half" idx="10"/>
          </p:nvPr>
        </p:nvSpPr>
        <p:spPr/>
        <p:txBody>
          <a:bodyPr/>
          <a:lstStyle/>
          <a:p>
            <a:fld id="{EC0510DD-10CF-4A8C-AC68-16E13B63256D}" type="datetimeFigureOut">
              <a:rPr lang="es-MX" smtClean="0"/>
              <a:t>25/08/2024</a:t>
            </a:fld>
            <a:endParaRPr lang="es-MX"/>
          </a:p>
        </p:txBody>
      </p:sp>
      <p:sp>
        <p:nvSpPr>
          <p:cNvPr id="5" name="Marcador de pie de página 4">
            <a:extLst>
              <a:ext uri="{FF2B5EF4-FFF2-40B4-BE49-F238E27FC236}">
                <a16:creationId xmlns:a16="http://schemas.microsoft.com/office/drawing/2014/main" id="{8A491C15-5404-1574-56BC-6A29D90A59C5}"/>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08D607F-DA97-17FD-2F55-5CF6CDCFDCA9}"/>
              </a:ext>
            </a:extLst>
          </p:cNvPr>
          <p:cNvSpPr>
            <a:spLocks noGrp="1"/>
          </p:cNvSpPr>
          <p:nvPr>
            <p:ph type="sldNum" sz="quarter" idx="12"/>
          </p:nvPr>
        </p:nvSpPr>
        <p:spPr/>
        <p:txBody>
          <a:bodyPr/>
          <a:lstStyle/>
          <a:p>
            <a:fld id="{8073A183-5628-4F93-8223-749A6C4F314A}" type="slidenum">
              <a:rPr lang="es-MX" smtClean="0"/>
              <a:t>‹Nº›</a:t>
            </a:fld>
            <a:endParaRPr lang="es-MX"/>
          </a:p>
        </p:txBody>
      </p:sp>
    </p:spTree>
    <p:extLst>
      <p:ext uri="{BB962C8B-B14F-4D97-AF65-F5344CB8AC3E}">
        <p14:creationId xmlns:p14="http://schemas.microsoft.com/office/powerpoint/2010/main" val="2755542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60186C-B06E-64AE-A21F-4621EA09ED08}"/>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43D20359-2AD6-8B63-A283-ACBCED23572B}"/>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73B49453-7792-4EDC-FF66-B5D701225FAC}"/>
              </a:ext>
            </a:extLst>
          </p:cNvPr>
          <p:cNvSpPr>
            <a:spLocks noGrp="1"/>
          </p:cNvSpPr>
          <p:nvPr>
            <p:ph type="dt" sz="half" idx="10"/>
          </p:nvPr>
        </p:nvSpPr>
        <p:spPr/>
        <p:txBody>
          <a:bodyPr/>
          <a:lstStyle/>
          <a:p>
            <a:fld id="{EC0510DD-10CF-4A8C-AC68-16E13B63256D}" type="datetimeFigureOut">
              <a:rPr lang="es-MX" smtClean="0"/>
              <a:t>25/08/2024</a:t>
            </a:fld>
            <a:endParaRPr lang="es-MX"/>
          </a:p>
        </p:txBody>
      </p:sp>
      <p:sp>
        <p:nvSpPr>
          <p:cNvPr id="5" name="Marcador de pie de página 4">
            <a:extLst>
              <a:ext uri="{FF2B5EF4-FFF2-40B4-BE49-F238E27FC236}">
                <a16:creationId xmlns:a16="http://schemas.microsoft.com/office/drawing/2014/main" id="{07610D00-FEA3-D088-1B04-A36965F5D4A0}"/>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02DD7CD2-04EB-9661-E3AA-48888D47D436}"/>
              </a:ext>
            </a:extLst>
          </p:cNvPr>
          <p:cNvSpPr>
            <a:spLocks noGrp="1"/>
          </p:cNvSpPr>
          <p:nvPr>
            <p:ph type="sldNum" sz="quarter" idx="12"/>
          </p:nvPr>
        </p:nvSpPr>
        <p:spPr/>
        <p:txBody>
          <a:bodyPr/>
          <a:lstStyle/>
          <a:p>
            <a:fld id="{8073A183-5628-4F93-8223-749A6C4F314A}" type="slidenum">
              <a:rPr lang="es-MX" smtClean="0"/>
              <a:t>‹Nº›</a:t>
            </a:fld>
            <a:endParaRPr lang="es-MX"/>
          </a:p>
        </p:txBody>
      </p:sp>
    </p:spTree>
    <p:extLst>
      <p:ext uri="{BB962C8B-B14F-4D97-AF65-F5344CB8AC3E}">
        <p14:creationId xmlns:p14="http://schemas.microsoft.com/office/powerpoint/2010/main" val="673639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8DC8693-A7B0-30E6-0731-B7F1953AECB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22D81658-7EC7-B07C-154F-FE0B24A631DA}"/>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9FE7062D-D625-8B15-7655-9C65D790816B}"/>
              </a:ext>
            </a:extLst>
          </p:cNvPr>
          <p:cNvSpPr>
            <a:spLocks noGrp="1"/>
          </p:cNvSpPr>
          <p:nvPr>
            <p:ph type="dt" sz="half" idx="10"/>
          </p:nvPr>
        </p:nvSpPr>
        <p:spPr/>
        <p:txBody>
          <a:bodyPr/>
          <a:lstStyle/>
          <a:p>
            <a:fld id="{EC0510DD-10CF-4A8C-AC68-16E13B63256D}" type="datetimeFigureOut">
              <a:rPr lang="es-MX" smtClean="0"/>
              <a:t>25/08/2024</a:t>
            </a:fld>
            <a:endParaRPr lang="es-MX"/>
          </a:p>
        </p:txBody>
      </p:sp>
      <p:sp>
        <p:nvSpPr>
          <p:cNvPr id="5" name="Marcador de pie de página 4">
            <a:extLst>
              <a:ext uri="{FF2B5EF4-FFF2-40B4-BE49-F238E27FC236}">
                <a16:creationId xmlns:a16="http://schemas.microsoft.com/office/drawing/2014/main" id="{18516E0C-DDBA-4E0E-BE7D-F19E04DE2C2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070718E5-B2F0-8655-3673-6B5E746C39CD}"/>
              </a:ext>
            </a:extLst>
          </p:cNvPr>
          <p:cNvSpPr>
            <a:spLocks noGrp="1"/>
          </p:cNvSpPr>
          <p:nvPr>
            <p:ph type="sldNum" sz="quarter" idx="12"/>
          </p:nvPr>
        </p:nvSpPr>
        <p:spPr/>
        <p:txBody>
          <a:bodyPr/>
          <a:lstStyle/>
          <a:p>
            <a:fld id="{8073A183-5628-4F93-8223-749A6C4F314A}" type="slidenum">
              <a:rPr lang="es-MX" smtClean="0"/>
              <a:t>‹Nº›</a:t>
            </a:fld>
            <a:endParaRPr lang="es-MX"/>
          </a:p>
        </p:txBody>
      </p:sp>
    </p:spTree>
    <p:extLst>
      <p:ext uri="{BB962C8B-B14F-4D97-AF65-F5344CB8AC3E}">
        <p14:creationId xmlns:p14="http://schemas.microsoft.com/office/powerpoint/2010/main" val="1366536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DBCCA9-11F3-F184-770A-CACC92A16859}"/>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5C059D55-F8BD-43C0-D35B-9D6189A34ED8}"/>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693255E7-F9EF-A871-1139-D293595930B2}"/>
              </a:ext>
            </a:extLst>
          </p:cNvPr>
          <p:cNvSpPr>
            <a:spLocks noGrp="1"/>
          </p:cNvSpPr>
          <p:nvPr>
            <p:ph type="dt" sz="half" idx="10"/>
          </p:nvPr>
        </p:nvSpPr>
        <p:spPr/>
        <p:txBody>
          <a:bodyPr/>
          <a:lstStyle/>
          <a:p>
            <a:fld id="{EC0510DD-10CF-4A8C-AC68-16E13B63256D}" type="datetimeFigureOut">
              <a:rPr lang="es-MX" smtClean="0"/>
              <a:t>25/08/2024</a:t>
            </a:fld>
            <a:endParaRPr lang="es-MX"/>
          </a:p>
        </p:txBody>
      </p:sp>
      <p:sp>
        <p:nvSpPr>
          <p:cNvPr id="5" name="Marcador de pie de página 4">
            <a:extLst>
              <a:ext uri="{FF2B5EF4-FFF2-40B4-BE49-F238E27FC236}">
                <a16:creationId xmlns:a16="http://schemas.microsoft.com/office/drawing/2014/main" id="{5F0F5360-B3FF-BD2E-142D-748B81935AA9}"/>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D0167F70-1CE4-7CF8-E18F-7A513CF5821D}"/>
              </a:ext>
            </a:extLst>
          </p:cNvPr>
          <p:cNvSpPr>
            <a:spLocks noGrp="1"/>
          </p:cNvSpPr>
          <p:nvPr>
            <p:ph type="sldNum" sz="quarter" idx="12"/>
          </p:nvPr>
        </p:nvSpPr>
        <p:spPr/>
        <p:txBody>
          <a:bodyPr/>
          <a:lstStyle/>
          <a:p>
            <a:fld id="{8073A183-5628-4F93-8223-749A6C4F314A}" type="slidenum">
              <a:rPr lang="es-MX" smtClean="0"/>
              <a:t>‹Nº›</a:t>
            </a:fld>
            <a:endParaRPr lang="es-MX"/>
          </a:p>
        </p:txBody>
      </p:sp>
    </p:spTree>
    <p:extLst>
      <p:ext uri="{BB962C8B-B14F-4D97-AF65-F5344CB8AC3E}">
        <p14:creationId xmlns:p14="http://schemas.microsoft.com/office/powerpoint/2010/main" val="1286759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76C3D8-9097-E3FC-321A-9B4682B2D616}"/>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08BAE19A-38F8-511B-73CB-BD6C483580E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1B74580-4E91-FB29-1705-D2D209E5E991}"/>
              </a:ext>
            </a:extLst>
          </p:cNvPr>
          <p:cNvSpPr>
            <a:spLocks noGrp="1"/>
          </p:cNvSpPr>
          <p:nvPr>
            <p:ph type="dt" sz="half" idx="10"/>
          </p:nvPr>
        </p:nvSpPr>
        <p:spPr/>
        <p:txBody>
          <a:bodyPr/>
          <a:lstStyle/>
          <a:p>
            <a:fld id="{EC0510DD-10CF-4A8C-AC68-16E13B63256D}" type="datetimeFigureOut">
              <a:rPr lang="es-MX" smtClean="0"/>
              <a:t>25/08/2024</a:t>
            </a:fld>
            <a:endParaRPr lang="es-MX"/>
          </a:p>
        </p:txBody>
      </p:sp>
      <p:sp>
        <p:nvSpPr>
          <p:cNvPr id="5" name="Marcador de pie de página 4">
            <a:extLst>
              <a:ext uri="{FF2B5EF4-FFF2-40B4-BE49-F238E27FC236}">
                <a16:creationId xmlns:a16="http://schemas.microsoft.com/office/drawing/2014/main" id="{C4C226E0-1971-759C-29CC-EFCDD2BA74E6}"/>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5808458-EE76-344E-AEE8-B4E0F998A26D}"/>
              </a:ext>
            </a:extLst>
          </p:cNvPr>
          <p:cNvSpPr>
            <a:spLocks noGrp="1"/>
          </p:cNvSpPr>
          <p:nvPr>
            <p:ph type="sldNum" sz="quarter" idx="12"/>
          </p:nvPr>
        </p:nvSpPr>
        <p:spPr/>
        <p:txBody>
          <a:bodyPr/>
          <a:lstStyle/>
          <a:p>
            <a:fld id="{8073A183-5628-4F93-8223-749A6C4F314A}" type="slidenum">
              <a:rPr lang="es-MX" smtClean="0"/>
              <a:t>‹Nº›</a:t>
            </a:fld>
            <a:endParaRPr lang="es-MX"/>
          </a:p>
        </p:txBody>
      </p:sp>
    </p:spTree>
    <p:extLst>
      <p:ext uri="{BB962C8B-B14F-4D97-AF65-F5344CB8AC3E}">
        <p14:creationId xmlns:p14="http://schemas.microsoft.com/office/powerpoint/2010/main" val="2503664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94AA81-3993-19BD-7205-0D5F420744E7}"/>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DBBAD594-189D-7449-282E-92D3C1F9CCA8}"/>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A6C357F7-9571-DD75-9269-1D85B3C23482}"/>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0342ACFB-3B13-1284-5E69-DBFE301DD4FB}"/>
              </a:ext>
            </a:extLst>
          </p:cNvPr>
          <p:cNvSpPr>
            <a:spLocks noGrp="1"/>
          </p:cNvSpPr>
          <p:nvPr>
            <p:ph type="dt" sz="half" idx="10"/>
          </p:nvPr>
        </p:nvSpPr>
        <p:spPr/>
        <p:txBody>
          <a:bodyPr/>
          <a:lstStyle/>
          <a:p>
            <a:fld id="{EC0510DD-10CF-4A8C-AC68-16E13B63256D}" type="datetimeFigureOut">
              <a:rPr lang="es-MX" smtClean="0"/>
              <a:t>25/08/2024</a:t>
            </a:fld>
            <a:endParaRPr lang="es-MX"/>
          </a:p>
        </p:txBody>
      </p:sp>
      <p:sp>
        <p:nvSpPr>
          <p:cNvPr id="6" name="Marcador de pie de página 5">
            <a:extLst>
              <a:ext uri="{FF2B5EF4-FFF2-40B4-BE49-F238E27FC236}">
                <a16:creationId xmlns:a16="http://schemas.microsoft.com/office/drawing/2014/main" id="{8FD309B8-F7F3-17EB-031B-C9B2C79EFB10}"/>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EB18105D-FBB5-E439-C140-CF96E34DD1D2}"/>
              </a:ext>
            </a:extLst>
          </p:cNvPr>
          <p:cNvSpPr>
            <a:spLocks noGrp="1"/>
          </p:cNvSpPr>
          <p:nvPr>
            <p:ph type="sldNum" sz="quarter" idx="12"/>
          </p:nvPr>
        </p:nvSpPr>
        <p:spPr/>
        <p:txBody>
          <a:bodyPr/>
          <a:lstStyle/>
          <a:p>
            <a:fld id="{8073A183-5628-4F93-8223-749A6C4F314A}" type="slidenum">
              <a:rPr lang="es-MX" smtClean="0"/>
              <a:t>‹Nº›</a:t>
            </a:fld>
            <a:endParaRPr lang="es-MX"/>
          </a:p>
        </p:txBody>
      </p:sp>
    </p:spTree>
    <p:extLst>
      <p:ext uri="{BB962C8B-B14F-4D97-AF65-F5344CB8AC3E}">
        <p14:creationId xmlns:p14="http://schemas.microsoft.com/office/powerpoint/2010/main" val="2348784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818B49-3DE5-2D82-0578-5750886C1CD3}"/>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F6AA9ACA-53B3-915D-C19E-F20774D7C9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86CB6800-86D4-2869-BCDC-F661E0EF7CD0}"/>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3D651089-F9A9-DC2F-B53A-CF00CAC6CA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8F298502-5BC4-B4D2-DB27-04C6FA78BEF1}"/>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99B09D5E-E969-F155-2B7F-11BB108C9613}"/>
              </a:ext>
            </a:extLst>
          </p:cNvPr>
          <p:cNvSpPr>
            <a:spLocks noGrp="1"/>
          </p:cNvSpPr>
          <p:nvPr>
            <p:ph type="dt" sz="half" idx="10"/>
          </p:nvPr>
        </p:nvSpPr>
        <p:spPr/>
        <p:txBody>
          <a:bodyPr/>
          <a:lstStyle/>
          <a:p>
            <a:fld id="{EC0510DD-10CF-4A8C-AC68-16E13B63256D}" type="datetimeFigureOut">
              <a:rPr lang="es-MX" smtClean="0"/>
              <a:t>25/08/2024</a:t>
            </a:fld>
            <a:endParaRPr lang="es-MX"/>
          </a:p>
        </p:txBody>
      </p:sp>
      <p:sp>
        <p:nvSpPr>
          <p:cNvPr id="8" name="Marcador de pie de página 7">
            <a:extLst>
              <a:ext uri="{FF2B5EF4-FFF2-40B4-BE49-F238E27FC236}">
                <a16:creationId xmlns:a16="http://schemas.microsoft.com/office/drawing/2014/main" id="{B2D3D87F-B87C-FEEE-7BB2-1FFEC54C12BB}"/>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5C1F9D22-1480-BD4F-639B-100C7BB8D774}"/>
              </a:ext>
            </a:extLst>
          </p:cNvPr>
          <p:cNvSpPr>
            <a:spLocks noGrp="1"/>
          </p:cNvSpPr>
          <p:nvPr>
            <p:ph type="sldNum" sz="quarter" idx="12"/>
          </p:nvPr>
        </p:nvSpPr>
        <p:spPr/>
        <p:txBody>
          <a:bodyPr/>
          <a:lstStyle/>
          <a:p>
            <a:fld id="{8073A183-5628-4F93-8223-749A6C4F314A}" type="slidenum">
              <a:rPr lang="es-MX" smtClean="0"/>
              <a:t>‹Nº›</a:t>
            </a:fld>
            <a:endParaRPr lang="es-MX"/>
          </a:p>
        </p:txBody>
      </p:sp>
    </p:spTree>
    <p:extLst>
      <p:ext uri="{BB962C8B-B14F-4D97-AF65-F5344CB8AC3E}">
        <p14:creationId xmlns:p14="http://schemas.microsoft.com/office/powerpoint/2010/main" val="3875748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F8EBEA-B6EC-E5E0-104A-F57B2106CED8}"/>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7C06A247-E3E8-4B43-B480-F64D9A7BB3A3}"/>
              </a:ext>
            </a:extLst>
          </p:cNvPr>
          <p:cNvSpPr>
            <a:spLocks noGrp="1"/>
          </p:cNvSpPr>
          <p:nvPr>
            <p:ph type="dt" sz="half" idx="10"/>
          </p:nvPr>
        </p:nvSpPr>
        <p:spPr/>
        <p:txBody>
          <a:bodyPr/>
          <a:lstStyle/>
          <a:p>
            <a:fld id="{EC0510DD-10CF-4A8C-AC68-16E13B63256D}" type="datetimeFigureOut">
              <a:rPr lang="es-MX" smtClean="0"/>
              <a:t>25/08/2024</a:t>
            </a:fld>
            <a:endParaRPr lang="es-MX"/>
          </a:p>
        </p:txBody>
      </p:sp>
      <p:sp>
        <p:nvSpPr>
          <p:cNvPr id="4" name="Marcador de pie de página 3">
            <a:extLst>
              <a:ext uri="{FF2B5EF4-FFF2-40B4-BE49-F238E27FC236}">
                <a16:creationId xmlns:a16="http://schemas.microsoft.com/office/drawing/2014/main" id="{18B50BBD-42E8-5C48-7F56-BF848CAC9FAC}"/>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85381FD5-1C28-5204-F297-F2282FDA587C}"/>
              </a:ext>
            </a:extLst>
          </p:cNvPr>
          <p:cNvSpPr>
            <a:spLocks noGrp="1"/>
          </p:cNvSpPr>
          <p:nvPr>
            <p:ph type="sldNum" sz="quarter" idx="12"/>
          </p:nvPr>
        </p:nvSpPr>
        <p:spPr/>
        <p:txBody>
          <a:bodyPr/>
          <a:lstStyle/>
          <a:p>
            <a:fld id="{8073A183-5628-4F93-8223-749A6C4F314A}" type="slidenum">
              <a:rPr lang="es-MX" smtClean="0"/>
              <a:t>‹Nº›</a:t>
            </a:fld>
            <a:endParaRPr lang="es-MX"/>
          </a:p>
        </p:txBody>
      </p:sp>
    </p:spTree>
    <p:extLst>
      <p:ext uri="{BB962C8B-B14F-4D97-AF65-F5344CB8AC3E}">
        <p14:creationId xmlns:p14="http://schemas.microsoft.com/office/powerpoint/2010/main" val="341169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6D4AFB8-C112-3D5D-5034-B56E34611D4F}"/>
              </a:ext>
            </a:extLst>
          </p:cNvPr>
          <p:cNvSpPr>
            <a:spLocks noGrp="1"/>
          </p:cNvSpPr>
          <p:nvPr>
            <p:ph type="dt" sz="half" idx="10"/>
          </p:nvPr>
        </p:nvSpPr>
        <p:spPr/>
        <p:txBody>
          <a:bodyPr/>
          <a:lstStyle/>
          <a:p>
            <a:fld id="{EC0510DD-10CF-4A8C-AC68-16E13B63256D}" type="datetimeFigureOut">
              <a:rPr lang="es-MX" smtClean="0"/>
              <a:t>25/08/2024</a:t>
            </a:fld>
            <a:endParaRPr lang="es-MX"/>
          </a:p>
        </p:txBody>
      </p:sp>
      <p:sp>
        <p:nvSpPr>
          <p:cNvPr id="3" name="Marcador de pie de página 2">
            <a:extLst>
              <a:ext uri="{FF2B5EF4-FFF2-40B4-BE49-F238E27FC236}">
                <a16:creationId xmlns:a16="http://schemas.microsoft.com/office/drawing/2014/main" id="{E3154C49-A195-6FE4-3650-0BCC6DA3E3E7}"/>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F570C9DA-F5AE-4E66-45A9-4A7F1CC8578F}"/>
              </a:ext>
            </a:extLst>
          </p:cNvPr>
          <p:cNvSpPr>
            <a:spLocks noGrp="1"/>
          </p:cNvSpPr>
          <p:nvPr>
            <p:ph type="sldNum" sz="quarter" idx="12"/>
          </p:nvPr>
        </p:nvSpPr>
        <p:spPr/>
        <p:txBody>
          <a:bodyPr/>
          <a:lstStyle/>
          <a:p>
            <a:fld id="{8073A183-5628-4F93-8223-749A6C4F314A}" type="slidenum">
              <a:rPr lang="es-MX" smtClean="0"/>
              <a:t>‹Nº›</a:t>
            </a:fld>
            <a:endParaRPr lang="es-MX"/>
          </a:p>
        </p:txBody>
      </p:sp>
    </p:spTree>
    <p:extLst>
      <p:ext uri="{BB962C8B-B14F-4D97-AF65-F5344CB8AC3E}">
        <p14:creationId xmlns:p14="http://schemas.microsoft.com/office/powerpoint/2010/main" val="1849330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CA7294-7383-61BC-0D13-023789437E9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D15D9BEC-409C-1A98-BB39-959A480D23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B8F99EF5-7F12-E6C9-C33A-716EDA5E50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3827FD1B-32EB-8FB7-C58D-B4456F74E122}"/>
              </a:ext>
            </a:extLst>
          </p:cNvPr>
          <p:cNvSpPr>
            <a:spLocks noGrp="1"/>
          </p:cNvSpPr>
          <p:nvPr>
            <p:ph type="dt" sz="half" idx="10"/>
          </p:nvPr>
        </p:nvSpPr>
        <p:spPr/>
        <p:txBody>
          <a:bodyPr/>
          <a:lstStyle/>
          <a:p>
            <a:fld id="{EC0510DD-10CF-4A8C-AC68-16E13B63256D}" type="datetimeFigureOut">
              <a:rPr lang="es-MX" smtClean="0"/>
              <a:t>25/08/2024</a:t>
            </a:fld>
            <a:endParaRPr lang="es-MX"/>
          </a:p>
        </p:txBody>
      </p:sp>
      <p:sp>
        <p:nvSpPr>
          <p:cNvPr id="6" name="Marcador de pie de página 5">
            <a:extLst>
              <a:ext uri="{FF2B5EF4-FFF2-40B4-BE49-F238E27FC236}">
                <a16:creationId xmlns:a16="http://schemas.microsoft.com/office/drawing/2014/main" id="{86005FBB-4423-71DA-0E4B-EC39F15383A9}"/>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7B96EC5-F798-E03C-884E-510A3B182A3D}"/>
              </a:ext>
            </a:extLst>
          </p:cNvPr>
          <p:cNvSpPr>
            <a:spLocks noGrp="1"/>
          </p:cNvSpPr>
          <p:nvPr>
            <p:ph type="sldNum" sz="quarter" idx="12"/>
          </p:nvPr>
        </p:nvSpPr>
        <p:spPr/>
        <p:txBody>
          <a:bodyPr/>
          <a:lstStyle/>
          <a:p>
            <a:fld id="{8073A183-5628-4F93-8223-749A6C4F314A}" type="slidenum">
              <a:rPr lang="es-MX" smtClean="0"/>
              <a:t>‹Nº›</a:t>
            </a:fld>
            <a:endParaRPr lang="es-MX"/>
          </a:p>
        </p:txBody>
      </p:sp>
    </p:spTree>
    <p:extLst>
      <p:ext uri="{BB962C8B-B14F-4D97-AF65-F5344CB8AC3E}">
        <p14:creationId xmlns:p14="http://schemas.microsoft.com/office/powerpoint/2010/main" val="608450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232517-AF4A-2852-7C0F-F098AE80C2E0}"/>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48C062D6-2D90-1BD4-49F0-04F82ACB67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CF72A93C-71DA-A845-6FD2-17F61623CA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D60B051-0759-3228-D5D2-5BABAFF166EE}"/>
              </a:ext>
            </a:extLst>
          </p:cNvPr>
          <p:cNvSpPr>
            <a:spLocks noGrp="1"/>
          </p:cNvSpPr>
          <p:nvPr>
            <p:ph type="dt" sz="half" idx="10"/>
          </p:nvPr>
        </p:nvSpPr>
        <p:spPr/>
        <p:txBody>
          <a:bodyPr/>
          <a:lstStyle/>
          <a:p>
            <a:fld id="{EC0510DD-10CF-4A8C-AC68-16E13B63256D}" type="datetimeFigureOut">
              <a:rPr lang="es-MX" smtClean="0"/>
              <a:t>25/08/2024</a:t>
            </a:fld>
            <a:endParaRPr lang="es-MX"/>
          </a:p>
        </p:txBody>
      </p:sp>
      <p:sp>
        <p:nvSpPr>
          <p:cNvPr id="6" name="Marcador de pie de página 5">
            <a:extLst>
              <a:ext uri="{FF2B5EF4-FFF2-40B4-BE49-F238E27FC236}">
                <a16:creationId xmlns:a16="http://schemas.microsoft.com/office/drawing/2014/main" id="{EAD95E37-9254-2D8A-8C11-AA520A7F42AA}"/>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CCCC5498-3E4E-5037-FE69-0F74FEF76C50}"/>
              </a:ext>
            </a:extLst>
          </p:cNvPr>
          <p:cNvSpPr>
            <a:spLocks noGrp="1"/>
          </p:cNvSpPr>
          <p:nvPr>
            <p:ph type="sldNum" sz="quarter" idx="12"/>
          </p:nvPr>
        </p:nvSpPr>
        <p:spPr/>
        <p:txBody>
          <a:bodyPr/>
          <a:lstStyle/>
          <a:p>
            <a:fld id="{8073A183-5628-4F93-8223-749A6C4F314A}" type="slidenum">
              <a:rPr lang="es-MX" smtClean="0"/>
              <a:t>‹Nº›</a:t>
            </a:fld>
            <a:endParaRPr lang="es-MX"/>
          </a:p>
        </p:txBody>
      </p:sp>
    </p:spTree>
    <p:extLst>
      <p:ext uri="{BB962C8B-B14F-4D97-AF65-F5344CB8AC3E}">
        <p14:creationId xmlns:p14="http://schemas.microsoft.com/office/powerpoint/2010/main" val="25644780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7B20323-F203-7DF1-04E2-589747F60BB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74D4243C-46A8-6682-4DD8-3A76693156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DAC48932-5681-5656-0104-5BCCDA9099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C0510DD-10CF-4A8C-AC68-16E13B63256D}" type="datetimeFigureOut">
              <a:rPr lang="es-MX" smtClean="0"/>
              <a:t>25/08/2024</a:t>
            </a:fld>
            <a:endParaRPr lang="es-MX"/>
          </a:p>
        </p:txBody>
      </p:sp>
      <p:sp>
        <p:nvSpPr>
          <p:cNvPr id="5" name="Marcador de pie de página 4">
            <a:extLst>
              <a:ext uri="{FF2B5EF4-FFF2-40B4-BE49-F238E27FC236}">
                <a16:creationId xmlns:a16="http://schemas.microsoft.com/office/drawing/2014/main" id="{A80AAD4E-A5AC-8F73-5FCD-56D2B02203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MX"/>
          </a:p>
        </p:txBody>
      </p:sp>
      <p:sp>
        <p:nvSpPr>
          <p:cNvPr id="6" name="Marcador de número de diapositiva 5">
            <a:extLst>
              <a:ext uri="{FF2B5EF4-FFF2-40B4-BE49-F238E27FC236}">
                <a16:creationId xmlns:a16="http://schemas.microsoft.com/office/drawing/2014/main" id="{774B8E63-0517-A955-E88D-88FC5790D4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073A183-5628-4F93-8223-749A6C4F314A}" type="slidenum">
              <a:rPr lang="es-MX" smtClean="0"/>
              <a:t>‹Nº›</a:t>
            </a:fld>
            <a:endParaRPr lang="es-MX"/>
          </a:p>
        </p:txBody>
      </p:sp>
    </p:spTree>
    <p:extLst>
      <p:ext uri="{BB962C8B-B14F-4D97-AF65-F5344CB8AC3E}">
        <p14:creationId xmlns:p14="http://schemas.microsoft.com/office/powerpoint/2010/main" val="3346010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B28FB9-0B9B-5EA2-2007-DE0AF340C2B6}"/>
              </a:ext>
            </a:extLst>
          </p:cNvPr>
          <p:cNvSpPr>
            <a:spLocks noGrp="1"/>
          </p:cNvSpPr>
          <p:nvPr>
            <p:ph type="title"/>
          </p:nvPr>
        </p:nvSpPr>
        <p:spPr/>
        <p:txBody>
          <a:bodyPr/>
          <a:lstStyle/>
          <a:p>
            <a:r>
              <a:rPr lang="es-MX" dirty="0"/>
              <a:t>La Visión Computacional</a:t>
            </a:r>
          </a:p>
        </p:txBody>
      </p:sp>
      <p:sp>
        <p:nvSpPr>
          <p:cNvPr id="7" name="Marcador de contenido 6">
            <a:extLst>
              <a:ext uri="{FF2B5EF4-FFF2-40B4-BE49-F238E27FC236}">
                <a16:creationId xmlns:a16="http://schemas.microsoft.com/office/drawing/2014/main" id="{A7490613-6368-8471-7AF5-FFA739AE3B7F}"/>
              </a:ext>
            </a:extLst>
          </p:cNvPr>
          <p:cNvSpPr>
            <a:spLocks noGrp="1"/>
          </p:cNvSpPr>
          <p:nvPr>
            <p:ph idx="1"/>
          </p:nvPr>
        </p:nvSpPr>
        <p:spPr/>
        <p:txBody>
          <a:bodyPr>
            <a:normAutofit/>
          </a:bodyPr>
          <a:lstStyle/>
          <a:p>
            <a:r>
              <a:rPr lang="es-ES" dirty="0"/>
              <a:t>La visión computacional es la ciencia que proporciona a las computadoras la capacidad de VER.</a:t>
            </a:r>
          </a:p>
          <a:p>
            <a:r>
              <a:rPr lang="es-ES" dirty="0"/>
              <a:t>La visión computacional es un campo que incluye métodos para adquirir, procesar, analizar y comprender imágenes y en general datos de alta dimensión del mundo real para producir información numérica o simbólica por ejemplo, tomar decisiones.</a:t>
            </a:r>
            <a:endParaRPr lang="es-MX" dirty="0"/>
          </a:p>
        </p:txBody>
      </p:sp>
    </p:spTree>
    <p:extLst>
      <p:ext uri="{BB962C8B-B14F-4D97-AF65-F5344CB8AC3E}">
        <p14:creationId xmlns:p14="http://schemas.microsoft.com/office/powerpoint/2010/main" val="33825376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365125"/>
            <a:ext cx="10515600" cy="1325563"/>
          </a:xfrm>
        </p:spPr>
        <p:txBody>
          <a:bodyPr>
            <a:normAutofit/>
          </a:bodyPr>
          <a:lstStyle/>
          <a:p>
            <a:r>
              <a:rPr lang="es-MX" sz="5400"/>
              <a:t>Iluminación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838200" y="1929384"/>
            <a:ext cx="10515600" cy="4251960"/>
          </a:xfrm>
        </p:spPr>
        <p:txBody>
          <a:bodyPr>
            <a:normAutofit/>
          </a:bodyPr>
          <a:lstStyle/>
          <a:p>
            <a:pPr marL="0" indent="0">
              <a:buNone/>
            </a:pPr>
            <a:r>
              <a:rPr lang="es-ES" sz="1700" b="1"/>
              <a:t>Propiedades de los Objetos</a:t>
            </a:r>
          </a:p>
          <a:p>
            <a:r>
              <a:rPr lang="es-ES" sz="1700"/>
              <a:t>Las propiedades de los objetos son las características físicas y ópticas que afectan cómo la luz interactúa con ellos. Estas propiedades incluyen el color, la reflectancia, la textura, la forma y la transparencia.</a:t>
            </a:r>
          </a:p>
          <a:p>
            <a:pPr marL="0" indent="0">
              <a:buNone/>
            </a:pPr>
            <a:r>
              <a:rPr lang="es-ES" sz="1700" b="1"/>
              <a:t>     Propiedades Clave:</a:t>
            </a:r>
            <a:endParaRPr lang="es-ES" sz="1700"/>
          </a:p>
          <a:p>
            <a:pPr>
              <a:buFont typeface="Arial" panose="020B0604020202020204" pitchFamily="34" charset="0"/>
              <a:buChar char="•"/>
            </a:pPr>
            <a:r>
              <a:rPr lang="es-ES" sz="1700" b="1"/>
              <a:t>Color:</a:t>
            </a:r>
            <a:r>
              <a:rPr lang="es-ES" sz="1700"/>
              <a:t> Diferentes colores reflejan y absorben la luz de manera diferente, lo que afecta cómo se perciben en una imagen.</a:t>
            </a:r>
          </a:p>
          <a:p>
            <a:pPr>
              <a:buFont typeface="Arial" panose="020B0604020202020204" pitchFamily="34" charset="0"/>
              <a:buChar char="•"/>
            </a:pPr>
            <a:r>
              <a:rPr lang="es-ES" sz="1700" b="1"/>
              <a:t>Reflectancia:</a:t>
            </a:r>
            <a:r>
              <a:rPr lang="es-ES" sz="1700"/>
              <a:t> La cantidad de luz que un objeto refleja. Superficies brillantes pueden causar reflejos, mientras que superficies mate dispersan la luz de manera más uniforme.</a:t>
            </a:r>
          </a:p>
          <a:p>
            <a:pPr>
              <a:buFont typeface="Arial" panose="020B0604020202020204" pitchFamily="34" charset="0"/>
              <a:buChar char="•"/>
            </a:pPr>
            <a:r>
              <a:rPr lang="es-ES" sz="1700" b="1"/>
              <a:t>Textura:</a:t>
            </a:r>
            <a:r>
              <a:rPr lang="es-ES" sz="1700"/>
              <a:t> Las texturas rugosas dispersan la luz en múltiples direcciones, mientras que las superficies lisas reflejan la luz de manera más directa.</a:t>
            </a:r>
          </a:p>
          <a:p>
            <a:pPr>
              <a:buFont typeface="Arial" panose="020B0604020202020204" pitchFamily="34" charset="0"/>
              <a:buChar char="•"/>
            </a:pPr>
            <a:r>
              <a:rPr lang="es-ES" sz="1700" b="1"/>
              <a:t>Forma:</a:t>
            </a:r>
            <a:r>
              <a:rPr lang="es-ES" sz="1700"/>
              <a:t> La geometría del objeto afecta las sombras y los reflejos, influyendo en cómo se perciben en la imagen.</a:t>
            </a:r>
          </a:p>
          <a:p>
            <a:pPr>
              <a:buFont typeface="Arial" panose="020B0604020202020204" pitchFamily="34" charset="0"/>
              <a:buChar char="•"/>
            </a:pPr>
            <a:r>
              <a:rPr lang="es-ES" sz="1700" b="1"/>
              <a:t>Transparencia:</a:t>
            </a:r>
            <a:r>
              <a:rPr lang="es-ES" sz="1700"/>
              <a:t> Los objetos transparentes o translúcidos permiten que la luz pase a través de ellos, lo que puede complicar el análisis de imágenes si no se maneja adecuadamente.</a:t>
            </a:r>
          </a:p>
          <a:p>
            <a:endParaRPr lang="es-MX" sz="1700"/>
          </a:p>
        </p:txBody>
      </p:sp>
    </p:spTree>
    <p:extLst>
      <p:ext uri="{BB962C8B-B14F-4D97-AF65-F5344CB8AC3E}">
        <p14:creationId xmlns:p14="http://schemas.microsoft.com/office/powerpoint/2010/main" val="3213001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3">
            <a:extLst>
              <a:ext uri="{FF2B5EF4-FFF2-40B4-BE49-F238E27FC236}">
                <a16:creationId xmlns:a16="http://schemas.microsoft.com/office/drawing/2014/main" id="{53B475F8-50AE-46A0-9943-B2B63183D5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612648" y="365125"/>
            <a:ext cx="6986015" cy="1776484"/>
          </a:xfrm>
        </p:spPr>
        <p:txBody>
          <a:bodyPr anchor="b">
            <a:normAutofit/>
          </a:bodyPr>
          <a:lstStyle/>
          <a:p>
            <a:r>
              <a:rPr lang="es-MX" sz="5400"/>
              <a:t>Iluminación</a:t>
            </a:r>
          </a:p>
        </p:txBody>
      </p:sp>
      <p:pic>
        <p:nvPicPr>
          <p:cNvPr id="9" name="Imagen 8">
            <a:extLst>
              <a:ext uri="{FF2B5EF4-FFF2-40B4-BE49-F238E27FC236}">
                <a16:creationId xmlns:a16="http://schemas.microsoft.com/office/drawing/2014/main" id="{C3C06F8F-F493-CA79-35E9-3BB83372AE37}"/>
              </a:ext>
            </a:extLst>
          </p:cNvPr>
          <p:cNvPicPr>
            <a:picLocks noChangeAspect="1"/>
          </p:cNvPicPr>
          <p:nvPr/>
        </p:nvPicPr>
        <p:blipFill>
          <a:blip r:embed="rId2"/>
          <a:stretch>
            <a:fillRect/>
          </a:stretch>
        </p:blipFill>
        <p:spPr>
          <a:xfrm>
            <a:off x="8379409" y="690541"/>
            <a:ext cx="3532036" cy="1033120"/>
          </a:xfrm>
          <a:prstGeom prst="rect">
            <a:avLst/>
          </a:prstGeom>
        </p:spPr>
      </p:pic>
      <p:sp>
        <p:nvSpPr>
          <p:cNvPr id="19" name="sketch line">
            <a:extLst>
              <a:ext uri="{FF2B5EF4-FFF2-40B4-BE49-F238E27FC236}">
                <a16:creationId xmlns:a16="http://schemas.microsoft.com/office/drawing/2014/main" id="{75F6FDB4-2351-48C2-A863-2364A0234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31569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612647" y="2333979"/>
            <a:ext cx="7766761" cy="3842984"/>
          </a:xfrm>
        </p:spPr>
        <p:txBody>
          <a:bodyPr>
            <a:normAutofit lnSpcReduction="10000"/>
          </a:bodyPr>
          <a:lstStyle/>
          <a:p>
            <a:pPr marL="0" indent="0">
              <a:buNone/>
            </a:pPr>
            <a:r>
              <a:rPr lang="es-ES" sz="1400" b="1" dirty="0"/>
              <a:t>Tipos de Iluminación</a:t>
            </a:r>
          </a:p>
          <a:p>
            <a:r>
              <a:rPr lang="es-ES" sz="1400" dirty="0"/>
              <a:t>Existen diferentes tipos de iluminación que se utilizan en sistemas de visión por computadora, dependiendo de las necesidades específicas de la aplicación. Cada tipo de iluminación resalta diferentes aspectos de los objetos en la imagen.</a:t>
            </a:r>
          </a:p>
          <a:p>
            <a:pPr marL="0" indent="0">
              <a:buNone/>
            </a:pPr>
            <a:r>
              <a:rPr lang="es-ES" sz="1400" b="1" dirty="0"/>
              <a:t>      Principales Tipos de Iluminación:</a:t>
            </a:r>
            <a:endParaRPr lang="es-ES" sz="1400" dirty="0"/>
          </a:p>
          <a:p>
            <a:pPr>
              <a:buFont typeface="Arial" panose="020B0604020202020204" pitchFamily="34" charset="0"/>
              <a:buChar char="•"/>
            </a:pPr>
            <a:r>
              <a:rPr lang="es-ES" sz="1400" b="1" dirty="0"/>
              <a:t>Iluminación Directa:</a:t>
            </a:r>
            <a:r>
              <a:rPr lang="es-ES" sz="1400" dirty="0"/>
              <a:t> La luz se </a:t>
            </a:r>
            <a:r>
              <a:rPr lang="es-ES" sz="1800" dirty="0"/>
              <a:t>dirige</a:t>
            </a:r>
            <a:r>
              <a:rPr lang="es-ES" sz="1400" dirty="0"/>
              <a:t> directamente hacia el objeto, resaltando los detalles en la superficie, como bordes y texturas. Es útil para aplicaciones donde se requiere una alta definición de contornos.</a:t>
            </a:r>
          </a:p>
          <a:p>
            <a:pPr>
              <a:buFont typeface="Arial" panose="020B0604020202020204" pitchFamily="34" charset="0"/>
              <a:buChar char="•"/>
            </a:pPr>
            <a:r>
              <a:rPr lang="es-ES" sz="1400" b="1" dirty="0"/>
              <a:t>Iluminación Difusa:</a:t>
            </a:r>
            <a:r>
              <a:rPr lang="es-ES" sz="1400" dirty="0"/>
              <a:t> La luz se dispersa uniformemente sobre la superficie del objeto, minimizando sombras y reflejos. Es ideal para capturar detalles en objetos con superficies irregulares o brillantes.</a:t>
            </a:r>
          </a:p>
          <a:p>
            <a:pPr>
              <a:buFont typeface="Arial" panose="020B0604020202020204" pitchFamily="34" charset="0"/>
              <a:buChar char="•"/>
            </a:pPr>
            <a:r>
              <a:rPr lang="es-ES" sz="1400" b="1" dirty="0"/>
              <a:t>Iluminación de Campo Oscuro (</a:t>
            </a:r>
            <a:r>
              <a:rPr lang="es-ES" sz="1400" b="1" dirty="0" err="1"/>
              <a:t>Dark</a:t>
            </a:r>
            <a:r>
              <a:rPr lang="es-ES" sz="1400" b="1" dirty="0"/>
              <a:t> Field):</a:t>
            </a:r>
            <a:r>
              <a:rPr lang="es-ES" sz="1400" dirty="0"/>
              <a:t> La luz incide en el objeto desde ángulos oblicuos, iluminando solo las partes más elevadas o los bordes de los objetos. Se utiliza para resaltar defectos en superficies o bordes finos.</a:t>
            </a:r>
          </a:p>
          <a:p>
            <a:pPr>
              <a:buFont typeface="Arial" panose="020B0604020202020204" pitchFamily="34" charset="0"/>
              <a:buChar char="•"/>
            </a:pPr>
            <a:r>
              <a:rPr lang="es-ES" sz="1400" b="1" dirty="0"/>
              <a:t>Iluminación de Campo Brillante (Bright Field):</a:t>
            </a:r>
            <a:r>
              <a:rPr lang="es-ES" sz="1400" dirty="0"/>
              <a:t> La luz se refleja directamente hacia la cámara desde el objeto, lo que es útil para detectar defectos en superficies reflectantes o para aplicaciones de inspección.</a:t>
            </a:r>
          </a:p>
          <a:p>
            <a:endParaRPr lang="es-MX" sz="1400" dirty="0"/>
          </a:p>
        </p:txBody>
      </p:sp>
      <p:pic>
        <p:nvPicPr>
          <p:cNvPr id="5" name="Imagen 4">
            <a:extLst>
              <a:ext uri="{FF2B5EF4-FFF2-40B4-BE49-F238E27FC236}">
                <a16:creationId xmlns:a16="http://schemas.microsoft.com/office/drawing/2014/main" id="{DE68198A-0F3A-78F4-C1D9-B171A5C1295D}"/>
              </a:ext>
            </a:extLst>
          </p:cNvPr>
          <p:cNvPicPr>
            <a:picLocks noChangeAspect="1"/>
          </p:cNvPicPr>
          <p:nvPr/>
        </p:nvPicPr>
        <p:blipFill>
          <a:blip r:embed="rId3"/>
          <a:stretch>
            <a:fillRect/>
          </a:stretch>
        </p:blipFill>
        <p:spPr>
          <a:xfrm>
            <a:off x="9099077" y="2310086"/>
            <a:ext cx="2094426" cy="1890220"/>
          </a:xfrm>
          <a:prstGeom prst="rect">
            <a:avLst/>
          </a:prstGeom>
        </p:spPr>
      </p:pic>
      <p:pic>
        <p:nvPicPr>
          <p:cNvPr id="7" name="Imagen 6">
            <a:extLst>
              <a:ext uri="{FF2B5EF4-FFF2-40B4-BE49-F238E27FC236}">
                <a16:creationId xmlns:a16="http://schemas.microsoft.com/office/drawing/2014/main" id="{2667F1B3-A06D-ECAB-DA6A-318A0B0DF849}"/>
              </a:ext>
            </a:extLst>
          </p:cNvPr>
          <p:cNvPicPr>
            <a:picLocks noChangeAspect="1"/>
          </p:cNvPicPr>
          <p:nvPr/>
        </p:nvPicPr>
        <p:blipFill>
          <a:blip r:embed="rId4"/>
          <a:stretch>
            <a:fillRect/>
          </a:stretch>
        </p:blipFill>
        <p:spPr>
          <a:xfrm>
            <a:off x="8868141" y="4358181"/>
            <a:ext cx="2556298" cy="1890220"/>
          </a:xfrm>
          <a:prstGeom prst="rect">
            <a:avLst/>
          </a:prstGeom>
        </p:spPr>
      </p:pic>
    </p:spTree>
    <p:extLst>
      <p:ext uri="{BB962C8B-B14F-4D97-AF65-F5344CB8AC3E}">
        <p14:creationId xmlns:p14="http://schemas.microsoft.com/office/powerpoint/2010/main" val="4036985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p:txBody>
          <a:bodyPr/>
          <a:lstStyle/>
          <a:p>
            <a:r>
              <a:rPr lang="es-MX" dirty="0"/>
              <a:t>Iluminación</a:t>
            </a:r>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838200" y="1572768"/>
            <a:ext cx="10515600" cy="4604195"/>
          </a:xfrm>
        </p:spPr>
        <p:txBody>
          <a:bodyPr>
            <a:normAutofit/>
          </a:bodyPr>
          <a:lstStyle/>
          <a:p>
            <a:pPr marL="0" indent="0">
              <a:buNone/>
            </a:pPr>
            <a:r>
              <a:rPr lang="es-ES" b="1" dirty="0"/>
              <a:t>Tipos de Iluminación</a:t>
            </a:r>
          </a:p>
          <a:p>
            <a:endParaRPr lang="es-MX" dirty="0"/>
          </a:p>
        </p:txBody>
      </p:sp>
      <p:pic>
        <p:nvPicPr>
          <p:cNvPr id="5" name="Imagen 4">
            <a:extLst>
              <a:ext uri="{FF2B5EF4-FFF2-40B4-BE49-F238E27FC236}">
                <a16:creationId xmlns:a16="http://schemas.microsoft.com/office/drawing/2014/main" id="{D91CAD1D-55FC-5083-E7E2-02308EE96324}"/>
              </a:ext>
            </a:extLst>
          </p:cNvPr>
          <p:cNvPicPr>
            <a:picLocks noChangeAspect="1"/>
          </p:cNvPicPr>
          <p:nvPr/>
        </p:nvPicPr>
        <p:blipFill>
          <a:blip r:embed="rId2"/>
          <a:stretch>
            <a:fillRect/>
          </a:stretch>
        </p:blipFill>
        <p:spPr>
          <a:xfrm>
            <a:off x="2495157" y="2508261"/>
            <a:ext cx="5912262" cy="2776971"/>
          </a:xfrm>
          <a:prstGeom prst="rect">
            <a:avLst/>
          </a:prstGeom>
        </p:spPr>
      </p:pic>
    </p:spTree>
    <p:extLst>
      <p:ext uri="{BB962C8B-B14F-4D97-AF65-F5344CB8AC3E}">
        <p14:creationId xmlns:p14="http://schemas.microsoft.com/office/powerpoint/2010/main" val="1344895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p:txBody>
          <a:bodyPr/>
          <a:lstStyle/>
          <a:p>
            <a:r>
              <a:rPr lang="es-MX"/>
              <a:t>Iluminación</a:t>
            </a:r>
            <a:endParaRPr lang="es-MX" dirty="0"/>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838200" y="1572768"/>
            <a:ext cx="10515600" cy="4604195"/>
          </a:xfrm>
        </p:spPr>
        <p:txBody>
          <a:bodyPr>
            <a:normAutofit fontScale="62500" lnSpcReduction="20000"/>
          </a:bodyPr>
          <a:lstStyle/>
          <a:p>
            <a:pPr marL="0" indent="0">
              <a:buNone/>
            </a:pPr>
            <a:r>
              <a:rPr lang="es-ES" sz="2800" b="1"/>
              <a:t>Fuentes de Luz</a:t>
            </a:r>
          </a:p>
          <a:p>
            <a:r>
              <a:rPr lang="es-ES" sz="2800"/>
              <a:t>Las fuentes de luz son los dispositivos o sistemas que generan la luz utilizada para iluminar los objetos en un sistema de visión por computadora.</a:t>
            </a:r>
          </a:p>
          <a:p>
            <a:pPr marL="0" indent="0">
              <a:buNone/>
            </a:pPr>
            <a:r>
              <a:rPr lang="es-ES" sz="2800" b="1"/>
              <a:t>     Principales Fuentes de Luz:</a:t>
            </a:r>
            <a:endParaRPr lang="es-ES" sz="2800"/>
          </a:p>
          <a:p>
            <a:pPr>
              <a:buFont typeface="Arial" panose="020B0604020202020204" pitchFamily="34" charset="0"/>
              <a:buChar char="•"/>
            </a:pPr>
            <a:r>
              <a:rPr lang="es-ES" sz="2800" b="1"/>
              <a:t>LEDs (Diodos Emisores de Luz):</a:t>
            </a:r>
            <a:r>
              <a:rPr lang="es-ES" sz="2800"/>
              <a:t> Son las fuentes de luz más comunes en visión por computadora debido a su bajo costo, larga vida útil y capacidad de proporcionar luz de alta intensidad en una variedad de colores.</a:t>
            </a:r>
          </a:p>
          <a:p>
            <a:pPr>
              <a:buFont typeface="Arial" panose="020B0604020202020204" pitchFamily="34" charset="0"/>
              <a:buChar char="•"/>
            </a:pPr>
            <a:r>
              <a:rPr lang="es-ES" sz="2800" b="1"/>
              <a:t>Láseres:</a:t>
            </a:r>
            <a:r>
              <a:rPr lang="es-ES" sz="2800"/>
              <a:t> Utilizados cuando se necesita una luz altamente coherente y enfocada. Son ideales para aplicaciones que requieren una precisión extrema, como el escaneo 3D o la medición de distancia.</a:t>
            </a:r>
          </a:p>
          <a:p>
            <a:pPr>
              <a:buFont typeface="Arial" panose="020B0604020202020204" pitchFamily="34" charset="0"/>
              <a:buChar char="•"/>
            </a:pPr>
            <a:r>
              <a:rPr lang="es-ES" sz="2800" b="1"/>
              <a:t>Lámparas Fluorescentes:</a:t>
            </a:r>
            <a:r>
              <a:rPr lang="es-ES" sz="2800"/>
              <a:t> Ofrecen una iluminación difusa y uniforme, pero son menos comunes en aplicaciones modernas debido a su mayor tamaño y menor durabilidad comparado con los LEDs.</a:t>
            </a:r>
          </a:p>
          <a:p>
            <a:pPr>
              <a:buFont typeface="Arial" panose="020B0604020202020204" pitchFamily="34" charset="0"/>
              <a:buChar char="•"/>
            </a:pPr>
            <a:r>
              <a:rPr lang="es-ES" sz="2800" b="1"/>
              <a:t>Lámparas Halógenas:</a:t>
            </a:r>
            <a:r>
              <a:rPr lang="es-ES" sz="2800"/>
              <a:t> Proporcionan una luz intensa y de amplio espectro, pero generan más calor y tienen una vida útil más corta que los LEDs.</a:t>
            </a:r>
          </a:p>
          <a:p>
            <a:pPr>
              <a:buFont typeface="Arial" panose="020B0604020202020204" pitchFamily="34" charset="0"/>
              <a:buChar char="•"/>
            </a:pPr>
            <a:r>
              <a:rPr lang="es-ES" sz="2800" b="1"/>
              <a:t>Luz Natural:</a:t>
            </a:r>
            <a:r>
              <a:rPr lang="es-ES" sz="2800"/>
              <a:t> En algunos sistemas, se puede aprovechar la luz solar como fuente de iluminación, aunque es menos controlable y puede variar en intensidad y color a lo largo del día.</a:t>
            </a:r>
          </a:p>
          <a:p>
            <a:endParaRPr lang="es-MX" dirty="0"/>
          </a:p>
        </p:txBody>
      </p:sp>
    </p:spTree>
    <p:extLst>
      <p:ext uri="{BB962C8B-B14F-4D97-AF65-F5344CB8AC3E}">
        <p14:creationId xmlns:p14="http://schemas.microsoft.com/office/powerpoint/2010/main" val="2709546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p:txBody>
          <a:bodyPr/>
          <a:lstStyle/>
          <a:p>
            <a:r>
              <a:rPr lang="es-MX"/>
              <a:t>Iluminación</a:t>
            </a:r>
            <a:endParaRPr lang="es-MX" dirty="0"/>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838200" y="1572768"/>
            <a:ext cx="10515600" cy="4604195"/>
          </a:xfrm>
        </p:spPr>
        <p:txBody>
          <a:bodyPr>
            <a:normAutofit/>
          </a:bodyPr>
          <a:lstStyle/>
          <a:p>
            <a:endParaRPr lang="es-MX" dirty="0"/>
          </a:p>
          <a:p>
            <a:r>
              <a:rPr lang="es-MX" dirty="0"/>
              <a:t>Ejercicio de Iluminación. (Python)</a:t>
            </a:r>
          </a:p>
        </p:txBody>
      </p:sp>
    </p:spTree>
    <p:extLst>
      <p:ext uri="{BB962C8B-B14F-4D97-AF65-F5344CB8AC3E}">
        <p14:creationId xmlns:p14="http://schemas.microsoft.com/office/powerpoint/2010/main" val="14492747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630936" y="639520"/>
            <a:ext cx="4413012" cy="1719072"/>
          </a:xfrm>
        </p:spPr>
        <p:txBody>
          <a:bodyPr anchor="b">
            <a:normAutofit/>
          </a:bodyPr>
          <a:lstStyle/>
          <a:p>
            <a:r>
              <a:rPr lang="es-MX" sz="5400" dirty="0"/>
              <a:t>Cámara CCD</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630935" y="2807208"/>
            <a:ext cx="5061941" cy="3410712"/>
          </a:xfrm>
        </p:spPr>
        <p:txBody>
          <a:bodyPr anchor="t">
            <a:normAutofit/>
          </a:bodyPr>
          <a:lstStyle/>
          <a:p>
            <a:pPr marL="0" indent="0">
              <a:buNone/>
            </a:pPr>
            <a:endParaRPr lang="es-ES" sz="2000" b="1" dirty="0"/>
          </a:p>
          <a:p>
            <a:r>
              <a:rPr lang="es-ES" sz="2000" dirty="0"/>
              <a:t>Una cámara CCD (</a:t>
            </a:r>
            <a:r>
              <a:rPr lang="es-MX" sz="2000" dirty="0"/>
              <a:t> </a:t>
            </a:r>
            <a:r>
              <a:rPr lang="es-MX" sz="2000" dirty="0" err="1"/>
              <a:t>charge</a:t>
            </a:r>
            <a:r>
              <a:rPr lang="es-MX" sz="2000" dirty="0"/>
              <a:t> </a:t>
            </a:r>
            <a:r>
              <a:rPr lang="es-MX" sz="2000" dirty="0" err="1"/>
              <a:t>coupled</a:t>
            </a:r>
            <a:r>
              <a:rPr lang="es-MX" sz="2000" dirty="0"/>
              <a:t> </a:t>
            </a:r>
            <a:r>
              <a:rPr lang="es-MX" sz="2000" dirty="0" err="1"/>
              <a:t>device</a:t>
            </a:r>
            <a:r>
              <a:rPr lang="es-MX" sz="2000" dirty="0"/>
              <a:t>) </a:t>
            </a:r>
            <a:r>
              <a:rPr lang="es-ES" sz="2000" dirty="0"/>
              <a:t>convierte la luz en señales eléctricas que luego se procesan para formar una imagen digital. El corazón de una cámara CCD es un sensor de imagen que consiste en una matriz de fotodiodos sensibles a la luz.</a:t>
            </a:r>
            <a:endParaRPr lang="es-MX" sz="2000" dirty="0"/>
          </a:p>
        </p:txBody>
      </p:sp>
      <p:pic>
        <p:nvPicPr>
          <p:cNvPr id="5" name="Imagen 4">
            <a:extLst>
              <a:ext uri="{FF2B5EF4-FFF2-40B4-BE49-F238E27FC236}">
                <a16:creationId xmlns:a16="http://schemas.microsoft.com/office/drawing/2014/main" id="{AEE4122A-8B0A-6782-EB79-6399A32DFDAA}"/>
              </a:ext>
            </a:extLst>
          </p:cNvPr>
          <p:cNvPicPr>
            <a:picLocks noChangeAspect="1"/>
          </p:cNvPicPr>
          <p:nvPr/>
        </p:nvPicPr>
        <p:blipFill>
          <a:blip r:embed="rId2"/>
          <a:stretch>
            <a:fillRect/>
          </a:stretch>
        </p:blipFill>
        <p:spPr>
          <a:xfrm>
            <a:off x="6005256" y="517633"/>
            <a:ext cx="5758337" cy="2965543"/>
          </a:xfrm>
          <a:prstGeom prst="rect">
            <a:avLst/>
          </a:prstGeom>
        </p:spPr>
      </p:pic>
      <p:pic>
        <p:nvPicPr>
          <p:cNvPr id="6" name="Marcador de contenido 4">
            <a:extLst>
              <a:ext uri="{FF2B5EF4-FFF2-40B4-BE49-F238E27FC236}">
                <a16:creationId xmlns:a16="http://schemas.microsoft.com/office/drawing/2014/main" id="{69A3D474-0303-4630-3497-C8BBBCB2524E}"/>
              </a:ext>
            </a:extLst>
          </p:cNvPr>
          <p:cNvPicPr>
            <a:picLocks noChangeAspect="1"/>
          </p:cNvPicPr>
          <p:nvPr/>
        </p:nvPicPr>
        <p:blipFill>
          <a:blip r:embed="rId3"/>
          <a:stretch>
            <a:fillRect/>
          </a:stretch>
        </p:blipFill>
        <p:spPr>
          <a:xfrm>
            <a:off x="6317078" y="3522533"/>
            <a:ext cx="5134692" cy="3296110"/>
          </a:xfrm>
          <a:prstGeom prst="rect">
            <a:avLst/>
          </a:prstGeom>
        </p:spPr>
      </p:pic>
    </p:spTree>
    <p:extLst>
      <p:ext uri="{BB962C8B-B14F-4D97-AF65-F5344CB8AC3E}">
        <p14:creationId xmlns:p14="http://schemas.microsoft.com/office/powerpoint/2010/main" val="2750125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p:txBody>
          <a:bodyPr/>
          <a:lstStyle/>
          <a:p>
            <a:endParaRPr lang="es-MX" dirty="0"/>
          </a:p>
        </p:txBody>
      </p:sp>
      <p:pic>
        <p:nvPicPr>
          <p:cNvPr id="5" name="Marcador de contenido 4">
            <a:extLst>
              <a:ext uri="{FF2B5EF4-FFF2-40B4-BE49-F238E27FC236}">
                <a16:creationId xmlns:a16="http://schemas.microsoft.com/office/drawing/2014/main" id="{2DA2E007-39F3-F9FF-CF7A-C76D14C16BF4}"/>
              </a:ext>
            </a:extLst>
          </p:cNvPr>
          <p:cNvPicPr>
            <a:picLocks noGrp="1" noChangeAspect="1"/>
          </p:cNvPicPr>
          <p:nvPr>
            <p:ph idx="1"/>
          </p:nvPr>
        </p:nvPicPr>
        <p:blipFill>
          <a:blip r:embed="rId2"/>
          <a:stretch>
            <a:fillRect/>
          </a:stretch>
        </p:blipFill>
        <p:spPr>
          <a:xfrm>
            <a:off x="724538" y="261650"/>
            <a:ext cx="7070954" cy="3189204"/>
          </a:xfrm>
        </p:spPr>
      </p:pic>
      <p:pic>
        <p:nvPicPr>
          <p:cNvPr id="7" name="Imagen 6">
            <a:extLst>
              <a:ext uri="{FF2B5EF4-FFF2-40B4-BE49-F238E27FC236}">
                <a16:creationId xmlns:a16="http://schemas.microsoft.com/office/drawing/2014/main" id="{D6DD6613-F068-FDF0-9293-A532FF7CD8B3}"/>
              </a:ext>
            </a:extLst>
          </p:cNvPr>
          <p:cNvPicPr>
            <a:picLocks noChangeAspect="1"/>
          </p:cNvPicPr>
          <p:nvPr/>
        </p:nvPicPr>
        <p:blipFill>
          <a:blip r:embed="rId3"/>
          <a:stretch>
            <a:fillRect/>
          </a:stretch>
        </p:blipFill>
        <p:spPr>
          <a:xfrm>
            <a:off x="5615345" y="2968091"/>
            <a:ext cx="6493528" cy="3858654"/>
          </a:xfrm>
          <a:prstGeom prst="rect">
            <a:avLst/>
          </a:prstGeom>
        </p:spPr>
      </p:pic>
    </p:spTree>
    <p:extLst>
      <p:ext uri="{BB962C8B-B14F-4D97-AF65-F5344CB8AC3E}">
        <p14:creationId xmlns:p14="http://schemas.microsoft.com/office/powerpoint/2010/main" val="1540228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Cámara CCD</a:t>
            </a:r>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695661"/>
            <a:ext cx="11618681" cy="5052611"/>
          </a:xfrm>
        </p:spPr>
        <p:txBody>
          <a:bodyPr>
            <a:normAutofit fontScale="77500" lnSpcReduction="20000"/>
          </a:bodyPr>
          <a:lstStyle/>
          <a:p>
            <a:pPr marL="0" indent="0">
              <a:buNone/>
            </a:pPr>
            <a:r>
              <a:rPr lang="es-ES" sz="2100" b="1" dirty="0"/>
              <a:t>Estructura Principal:</a:t>
            </a:r>
          </a:p>
          <a:p>
            <a:r>
              <a:rPr lang="es-ES" sz="2100" dirty="0"/>
              <a:t>La estructura de un dispositivo CCD incluye las siguientes partes clave:</a:t>
            </a:r>
          </a:p>
          <a:p>
            <a:pPr>
              <a:buFont typeface="Arial" panose="020B0604020202020204" pitchFamily="34" charset="0"/>
              <a:buChar char="•"/>
            </a:pPr>
            <a:r>
              <a:rPr lang="es-ES" sz="2100" b="1" dirty="0"/>
              <a:t>Matriz de Fotodiodos (Pixeles):</a:t>
            </a:r>
            <a:endParaRPr lang="es-ES" sz="2100" dirty="0"/>
          </a:p>
          <a:p>
            <a:pPr marL="742950" lvl="1" indent="-285750">
              <a:buFont typeface="Arial" panose="020B0604020202020204" pitchFamily="34" charset="0"/>
              <a:buChar char="•"/>
            </a:pPr>
            <a:r>
              <a:rPr lang="es-ES" sz="2100" dirty="0"/>
              <a:t>El sensor de imagen CCD está compuesto por una matriz de fotodiodos. Cada fotodiodo corresponde a un píxel de la imagen.</a:t>
            </a:r>
          </a:p>
          <a:p>
            <a:pPr marL="742950" lvl="1" indent="-285750">
              <a:buFont typeface="Arial" panose="020B0604020202020204" pitchFamily="34" charset="0"/>
              <a:buChar char="•"/>
            </a:pPr>
            <a:r>
              <a:rPr lang="es-ES" sz="2100" dirty="0"/>
              <a:t>Cuando la luz incide sobre estos fotodiodos, los fotones son absorbidos y generan electrones mediante el efecto fotoeléctrico.</a:t>
            </a:r>
          </a:p>
          <a:p>
            <a:pPr marL="742950" lvl="1" indent="-285750">
              <a:buFont typeface="Arial" panose="020B0604020202020204" pitchFamily="34" charset="0"/>
              <a:buChar char="•"/>
            </a:pPr>
            <a:r>
              <a:rPr lang="es-ES" sz="2100" dirty="0"/>
              <a:t>La cantidad de electrones generados es proporcional a la intensidad de la luz recibida.</a:t>
            </a:r>
          </a:p>
          <a:p>
            <a:pPr>
              <a:buFont typeface="Arial" panose="020B0604020202020204" pitchFamily="34" charset="0"/>
              <a:buChar char="•"/>
            </a:pPr>
            <a:r>
              <a:rPr lang="es-ES" sz="2100" b="1" dirty="0"/>
              <a:t>Transporte de Carga (</a:t>
            </a:r>
            <a:r>
              <a:rPr lang="es-ES" sz="2100" b="1" dirty="0" err="1"/>
              <a:t>Charge</a:t>
            </a:r>
            <a:r>
              <a:rPr lang="es-ES" sz="2100" b="1" dirty="0"/>
              <a:t> Transfer):</a:t>
            </a:r>
            <a:endParaRPr lang="es-ES" sz="2100" dirty="0"/>
          </a:p>
          <a:p>
            <a:pPr marL="742950" lvl="1" indent="-285750">
              <a:buFont typeface="Arial" panose="020B0604020202020204" pitchFamily="34" charset="0"/>
              <a:buChar char="•"/>
            </a:pPr>
            <a:r>
              <a:rPr lang="es-ES" sz="2100" dirty="0"/>
              <a:t>Los electrones generados en cada fotodiodo son almacenados temporalmente en "pozos" de potencial.</a:t>
            </a:r>
          </a:p>
          <a:p>
            <a:pPr marL="742950" lvl="1" indent="-285750">
              <a:buFont typeface="Arial" panose="020B0604020202020204" pitchFamily="34" charset="0"/>
              <a:buChar char="•"/>
            </a:pPr>
            <a:r>
              <a:rPr lang="es-ES" sz="2100" dirty="0"/>
              <a:t>Estos pozos son estructuras donde la carga eléctrica es almacenada y luego transferida de una fila de píxeles a la siguiente, hasta que llega a un amplificador de salida.</a:t>
            </a:r>
          </a:p>
          <a:p>
            <a:pPr marL="742950" lvl="1" indent="-285750">
              <a:buFont typeface="Arial" panose="020B0604020202020204" pitchFamily="34" charset="0"/>
              <a:buChar char="•"/>
            </a:pPr>
            <a:r>
              <a:rPr lang="es-ES" sz="2100" dirty="0"/>
              <a:t>Este proceso se conoce como "transferencia de carga" y es uno de los aspectos clave que da nombre al dispositivo.</a:t>
            </a:r>
          </a:p>
          <a:p>
            <a:pPr>
              <a:buFont typeface="Arial" panose="020B0604020202020204" pitchFamily="34" charset="0"/>
              <a:buChar char="•"/>
            </a:pPr>
            <a:r>
              <a:rPr lang="es-ES" sz="2100" b="1" dirty="0"/>
              <a:t>Amplificador y Conversión a Señal Analógica:</a:t>
            </a:r>
            <a:endParaRPr lang="es-ES" sz="2100" dirty="0"/>
          </a:p>
          <a:p>
            <a:pPr marL="742950" lvl="1" indent="-285750">
              <a:buFont typeface="Arial" panose="020B0604020202020204" pitchFamily="34" charset="0"/>
              <a:buChar char="•"/>
            </a:pPr>
            <a:r>
              <a:rPr lang="es-ES" sz="2100" dirty="0"/>
              <a:t>Una vez que la carga eléctrica es transportada a través del sensor, llega a un amplificador donde se convierte en una señal de voltaje.</a:t>
            </a:r>
          </a:p>
          <a:p>
            <a:pPr marL="742950" lvl="1" indent="-285750">
              <a:buFont typeface="Arial" panose="020B0604020202020204" pitchFamily="34" charset="0"/>
              <a:buChar char="•"/>
            </a:pPr>
            <a:r>
              <a:rPr lang="es-ES" sz="2100" dirty="0"/>
              <a:t>Este voltaje es luego convertido en una señal analógica que puede ser procesada para generar la imagen digital.</a:t>
            </a:r>
          </a:p>
          <a:p>
            <a:pPr>
              <a:buFont typeface="Arial" panose="020B0604020202020204" pitchFamily="34" charset="0"/>
              <a:buChar char="•"/>
            </a:pPr>
            <a:r>
              <a:rPr lang="es-ES" sz="2100" b="1" dirty="0"/>
              <a:t>Conversión a Señal Digital:</a:t>
            </a:r>
            <a:endParaRPr lang="es-ES" sz="2100" dirty="0"/>
          </a:p>
          <a:p>
            <a:pPr marL="742950" lvl="1" indent="-285750">
              <a:buFont typeface="Arial" panose="020B0604020202020204" pitchFamily="34" charset="0"/>
              <a:buChar char="•"/>
            </a:pPr>
            <a:r>
              <a:rPr lang="es-ES" sz="2100" dirty="0"/>
              <a:t>La señal analógica generada por el amplificador se convierte en datos digitales mediante un convertidor analógico-digital (ADC).</a:t>
            </a:r>
          </a:p>
          <a:p>
            <a:pPr marL="742950" lvl="1" indent="-285750">
              <a:buFont typeface="Arial" panose="020B0604020202020204" pitchFamily="34" charset="0"/>
              <a:buChar char="•"/>
            </a:pPr>
            <a:r>
              <a:rPr lang="es-ES" sz="2100" dirty="0"/>
              <a:t>Esta señal digitalizada es lo que finalmente se almacena y procesa para formar la imagen digital.</a:t>
            </a:r>
          </a:p>
          <a:p>
            <a:endParaRPr lang="es-MX" sz="1200" dirty="0"/>
          </a:p>
        </p:txBody>
      </p:sp>
    </p:spTree>
    <p:extLst>
      <p:ext uri="{BB962C8B-B14F-4D97-AF65-F5344CB8AC3E}">
        <p14:creationId xmlns:p14="http://schemas.microsoft.com/office/powerpoint/2010/main" val="38671999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630936" y="640080"/>
            <a:ext cx="4818888" cy="1481328"/>
          </a:xfrm>
        </p:spPr>
        <p:txBody>
          <a:bodyPr anchor="b">
            <a:normAutofit/>
          </a:bodyPr>
          <a:lstStyle/>
          <a:p>
            <a:r>
              <a:rPr lang="es-MX" sz="5400" dirty="0"/>
              <a:t>Cámara CCD</a:t>
            </a:r>
          </a:p>
        </p:txBody>
      </p:sp>
      <p:sp>
        <p:nvSpPr>
          <p:cNvPr id="17"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a:extLst>
              <a:ext uri="{FF2B5EF4-FFF2-40B4-BE49-F238E27FC236}">
                <a16:creationId xmlns:a16="http://schemas.microsoft.com/office/drawing/2014/main" id="{E8075AE4-ED12-1518-5888-D7EB5ABA582C}"/>
              </a:ext>
            </a:extLst>
          </p:cNvPr>
          <p:cNvPicPr>
            <a:picLocks noChangeAspect="1"/>
          </p:cNvPicPr>
          <p:nvPr/>
        </p:nvPicPr>
        <p:blipFill>
          <a:blip r:embed="rId2"/>
          <a:stretch>
            <a:fillRect/>
          </a:stretch>
        </p:blipFill>
        <p:spPr>
          <a:xfrm>
            <a:off x="552278" y="465922"/>
            <a:ext cx="7441348" cy="4967099"/>
          </a:xfrm>
          <a:prstGeom prst="rect">
            <a:avLst/>
          </a:prstGeom>
        </p:spPr>
      </p:pic>
      <p:sp>
        <p:nvSpPr>
          <p:cNvPr id="8" name="CuadroTexto 7">
            <a:extLst>
              <a:ext uri="{FF2B5EF4-FFF2-40B4-BE49-F238E27FC236}">
                <a16:creationId xmlns:a16="http://schemas.microsoft.com/office/drawing/2014/main" id="{AE3FC7D0-0573-6869-B3C4-B255CBD64A1A}"/>
              </a:ext>
            </a:extLst>
          </p:cNvPr>
          <p:cNvSpPr txBox="1"/>
          <p:nvPr/>
        </p:nvSpPr>
        <p:spPr>
          <a:xfrm>
            <a:off x="6912077" y="1343332"/>
            <a:ext cx="4984955" cy="2031325"/>
          </a:xfrm>
          <a:prstGeom prst="rect">
            <a:avLst/>
          </a:prstGeom>
          <a:noFill/>
        </p:spPr>
        <p:txBody>
          <a:bodyPr wrap="square">
            <a:spAutoFit/>
          </a:bodyPr>
          <a:lstStyle/>
          <a:p>
            <a:r>
              <a:rPr lang="es-ES" dirty="0"/>
              <a:t>El funcionamiento del CCD se basa en la captura secuencial de la luz en cada fotodiodo, la transferencia de carga a lo largo de la matriz y la conversión de esa carga en una señal analógica. Este proceso es muy eficiente, permitiendo que las cámaras CCD capturen imágenes con muy baja distorsión y ruido.</a:t>
            </a:r>
          </a:p>
        </p:txBody>
      </p:sp>
    </p:spTree>
    <p:extLst>
      <p:ext uri="{BB962C8B-B14F-4D97-AF65-F5344CB8AC3E}">
        <p14:creationId xmlns:p14="http://schemas.microsoft.com/office/powerpoint/2010/main" val="1329175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Cámara CCD</a:t>
            </a:r>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2033792"/>
            <a:ext cx="11618681" cy="5052611"/>
          </a:xfrm>
        </p:spPr>
        <p:txBody>
          <a:bodyPr>
            <a:normAutofit/>
          </a:bodyPr>
          <a:lstStyle/>
          <a:p>
            <a:pPr marL="0" indent="0">
              <a:buNone/>
            </a:pPr>
            <a:r>
              <a:rPr lang="es-ES" sz="2000" b="1" dirty="0"/>
              <a:t>Ventajas del CCD:</a:t>
            </a:r>
          </a:p>
          <a:p>
            <a:pPr>
              <a:buFont typeface="Arial" panose="020B0604020202020204" pitchFamily="34" charset="0"/>
              <a:buChar char="•"/>
            </a:pPr>
            <a:r>
              <a:rPr lang="es-ES" sz="2000" b="1" dirty="0"/>
              <a:t>Alta Calidad de Imagen:</a:t>
            </a:r>
            <a:r>
              <a:rPr lang="es-ES" sz="2000" dirty="0"/>
              <a:t> Las cámaras CCD son conocidas por su capacidad de capturar imágenes con gran detalle y bajo ruido, lo que las hace ideales para aplicaciones científicas y profesionales.</a:t>
            </a:r>
          </a:p>
          <a:p>
            <a:pPr>
              <a:buFont typeface="Arial" panose="020B0604020202020204" pitchFamily="34" charset="0"/>
              <a:buChar char="•"/>
            </a:pPr>
            <a:r>
              <a:rPr lang="es-ES" sz="2000" b="1" dirty="0"/>
              <a:t>Uniformidad:</a:t>
            </a:r>
            <a:r>
              <a:rPr lang="es-ES" sz="2000" dirty="0"/>
              <a:t> Los sensores CCD suelen tener una uniformidad de respuesta entre píxeles superior a otros tipos de sensores, como los CMOS.</a:t>
            </a:r>
          </a:p>
          <a:p>
            <a:pPr marL="0" indent="0">
              <a:buNone/>
            </a:pPr>
            <a:r>
              <a:rPr lang="es-ES" sz="2000" b="1" dirty="0"/>
              <a:t> Limitaciones:</a:t>
            </a:r>
          </a:p>
          <a:p>
            <a:pPr>
              <a:buFont typeface="Arial" panose="020B0604020202020204" pitchFamily="34" charset="0"/>
              <a:buChar char="•"/>
            </a:pPr>
            <a:r>
              <a:rPr lang="es-ES" sz="2000" b="1" dirty="0"/>
              <a:t>Consumo Energético:</a:t>
            </a:r>
            <a:r>
              <a:rPr lang="es-ES" sz="2000" dirty="0"/>
              <a:t> Los dispositivos CCD tienden a consumir más energía que otras tecnologías, como los sensores CMOS.</a:t>
            </a:r>
          </a:p>
          <a:p>
            <a:pPr>
              <a:buFont typeface="Arial" panose="020B0604020202020204" pitchFamily="34" charset="0"/>
              <a:buChar char="•"/>
            </a:pPr>
            <a:r>
              <a:rPr lang="es-ES" sz="2000" b="1" dirty="0"/>
              <a:t>Costo:</a:t>
            </a:r>
            <a:r>
              <a:rPr lang="es-ES" sz="2000" dirty="0"/>
              <a:t> La tecnología CCD suele ser más costosa, lo que puede limitar su uso en aplicaciones donde el costo es un factor crítico.</a:t>
            </a:r>
          </a:p>
        </p:txBody>
      </p:sp>
      <p:pic>
        <p:nvPicPr>
          <p:cNvPr id="4" name="Imagen 3">
            <a:extLst>
              <a:ext uri="{FF2B5EF4-FFF2-40B4-BE49-F238E27FC236}">
                <a16:creationId xmlns:a16="http://schemas.microsoft.com/office/drawing/2014/main" id="{777D58F7-35B7-1534-4A72-FA1190275407}"/>
              </a:ext>
            </a:extLst>
          </p:cNvPr>
          <p:cNvPicPr>
            <a:picLocks noChangeAspect="1"/>
          </p:cNvPicPr>
          <p:nvPr/>
        </p:nvPicPr>
        <p:blipFill>
          <a:blip r:embed="rId2"/>
          <a:stretch>
            <a:fillRect/>
          </a:stretch>
        </p:blipFill>
        <p:spPr>
          <a:xfrm>
            <a:off x="9153833" y="5276745"/>
            <a:ext cx="2020836" cy="1367036"/>
          </a:xfrm>
          <a:prstGeom prst="rect">
            <a:avLst/>
          </a:prstGeom>
        </p:spPr>
      </p:pic>
    </p:spTree>
    <p:extLst>
      <p:ext uri="{BB962C8B-B14F-4D97-AF65-F5344CB8AC3E}">
        <p14:creationId xmlns:p14="http://schemas.microsoft.com/office/powerpoint/2010/main" val="264611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B28FB9-0B9B-5EA2-2007-DE0AF340C2B6}"/>
              </a:ext>
            </a:extLst>
          </p:cNvPr>
          <p:cNvSpPr>
            <a:spLocks noGrp="1"/>
          </p:cNvSpPr>
          <p:nvPr>
            <p:ph type="title"/>
          </p:nvPr>
        </p:nvSpPr>
        <p:spPr/>
        <p:txBody>
          <a:bodyPr/>
          <a:lstStyle/>
          <a:p>
            <a:r>
              <a:rPr lang="es-MX" dirty="0"/>
              <a:t>La Visión Computacional</a:t>
            </a:r>
          </a:p>
        </p:txBody>
      </p:sp>
      <p:pic>
        <p:nvPicPr>
          <p:cNvPr id="4" name="Marcador de contenido 3">
            <a:extLst>
              <a:ext uri="{FF2B5EF4-FFF2-40B4-BE49-F238E27FC236}">
                <a16:creationId xmlns:a16="http://schemas.microsoft.com/office/drawing/2014/main" id="{BE6620DA-E630-FF09-461D-D46867AF02A5}"/>
              </a:ext>
            </a:extLst>
          </p:cNvPr>
          <p:cNvPicPr>
            <a:picLocks noGrp="1" noChangeAspect="1"/>
          </p:cNvPicPr>
          <p:nvPr>
            <p:ph idx="1"/>
          </p:nvPr>
        </p:nvPicPr>
        <p:blipFill>
          <a:blip r:embed="rId2"/>
          <a:stretch>
            <a:fillRect/>
          </a:stretch>
        </p:blipFill>
        <p:spPr>
          <a:xfrm>
            <a:off x="1304926" y="1422692"/>
            <a:ext cx="8833494" cy="4754271"/>
          </a:xfrm>
        </p:spPr>
      </p:pic>
    </p:spTree>
    <p:extLst>
      <p:ext uri="{BB962C8B-B14F-4D97-AF65-F5344CB8AC3E}">
        <p14:creationId xmlns:p14="http://schemas.microsoft.com/office/powerpoint/2010/main" val="15650059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Cámara CCD</a:t>
            </a:r>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2033792"/>
            <a:ext cx="11618681" cy="5052611"/>
          </a:xfrm>
        </p:spPr>
        <p:txBody>
          <a:bodyPr>
            <a:normAutofit/>
          </a:bodyPr>
          <a:lstStyle/>
          <a:p>
            <a:pPr marL="0" indent="0">
              <a:buNone/>
            </a:pPr>
            <a:r>
              <a:rPr lang="es-ES" sz="2000" b="1" dirty="0"/>
              <a:t>Parámetros Importantes de una Cámara CCD</a:t>
            </a:r>
          </a:p>
          <a:p>
            <a:pPr marL="0" indent="0">
              <a:buNone/>
            </a:pPr>
            <a:r>
              <a:rPr lang="es-ES" sz="2000" b="1" dirty="0"/>
              <a:t>Resolución:</a:t>
            </a:r>
          </a:p>
          <a:p>
            <a:pPr>
              <a:buFont typeface="Arial" panose="020B0604020202020204" pitchFamily="34" charset="0"/>
              <a:buChar char="•"/>
            </a:pPr>
            <a:r>
              <a:rPr lang="es-ES" sz="2000" b="1" dirty="0"/>
              <a:t>Definición:</a:t>
            </a:r>
            <a:r>
              <a:rPr lang="es-ES" sz="2000" dirty="0"/>
              <a:t> La resolución de una cámara CCD se refiere al número de píxeles en el sensor, típicamente expresado en términos de ancho por alto (por ejemplo, 1920x1080 píxeles).</a:t>
            </a:r>
          </a:p>
          <a:p>
            <a:pPr>
              <a:buFont typeface="Arial" panose="020B0604020202020204" pitchFamily="34" charset="0"/>
              <a:buChar char="•"/>
            </a:pPr>
            <a:r>
              <a:rPr lang="es-ES" sz="2000" b="1" dirty="0"/>
              <a:t>Impacto:</a:t>
            </a:r>
            <a:r>
              <a:rPr lang="es-ES" sz="2000" dirty="0"/>
              <a:t> Una mayor resolución permite capturar más detalles en la imagen, lo que es crucial en aplicaciones que requieren alta precisión, como la microscopía o la fotografía científica.</a:t>
            </a:r>
          </a:p>
          <a:p>
            <a:pPr marL="0" indent="0">
              <a:buNone/>
            </a:pPr>
            <a:r>
              <a:rPr lang="es-ES" sz="2000" b="1" dirty="0"/>
              <a:t>Tamaño del Píxel:</a:t>
            </a:r>
          </a:p>
          <a:p>
            <a:pPr>
              <a:buFont typeface="Arial" panose="020B0604020202020204" pitchFamily="34" charset="0"/>
              <a:buChar char="•"/>
            </a:pPr>
            <a:r>
              <a:rPr lang="es-ES" sz="2000" b="1" dirty="0"/>
              <a:t>Definición:</a:t>
            </a:r>
            <a:r>
              <a:rPr lang="es-ES" sz="2000" dirty="0"/>
              <a:t> El tamaño del píxel en un sensor CCD se refiere a las dimensiones físicas de cada fotodiodo.</a:t>
            </a:r>
          </a:p>
          <a:p>
            <a:pPr>
              <a:buFont typeface="Arial" panose="020B0604020202020204" pitchFamily="34" charset="0"/>
              <a:buChar char="•"/>
            </a:pPr>
            <a:r>
              <a:rPr lang="es-ES" sz="2000" b="1" dirty="0"/>
              <a:t>Impacto:</a:t>
            </a:r>
            <a:r>
              <a:rPr lang="es-ES" sz="2000" dirty="0"/>
              <a:t> Píxeles más grandes pueden captar más luz, lo que mejora el rendimiento en condiciones de poca iluminación y reduce el ruido. Sin embargo, esto también puede reducir la resolución de la imagen.</a:t>
            </a:r>
          </a:p>
        </p:txBody>
      </p:sp>
    </p:spTree>
    <p:extLst>
      <p:ext uri="{BB962C8B-B14F-4D97-AF65-F5344CB8AC3E}">
        <p14:creationId xmlns:p14="http://schemas.microsoft.com/office/powerpoint/2010/main" val="5364743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Cámara CCD</a:t>
            </a:r>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860253"/>
            <a:ext cx="11618681" cy="5052611"/>
          </a:xfrm>
        </p:spPr>
        <p:txBody>
          <a:bodyPr>
            <a:normAutofit/>
          </a:bodyPr>
          <a:lstStyle/>
          <a:p>
            <a:pPr marL="0" indent="0">
              <a:buNone/>
            </a:pPr>
            <a:r>
              <a:rPr lang="es-ES" sz="2000" b="1" dirty="0"/>
              <a:t>Sensibilidad:</a:t>
            </a:r>
          </a:p>
          <a:p>
            <a:pPr>
              <a:buFont typeface="Arial" panose="020B0604020202020204" pitchFamily="34" charset="0"/>
              <a:buChar char="•"/>
            </a:pPr>
            <a:r>
              <a:rPr lang="es-ES" sz="2000" dirty="0"/>
              <a:t>La sensibilidad de una cámara CCD se mide en términos de su capacidad para detectar luz, a menudo expresada en unidades de Lux/</a:t>
            </a:r>
            <a:r>
              <a:rPr lang="es-ES" sz="2000" dirty="0" err="1"/>
              <a:t>seg</a:t>
            </a:r>
            <a:r>
              <a:rPr lang="es-ES" sz="2000" dirty="0"/>
              <a:t> o e-/</a:t>
            </a:r>
            <a:r>
              <a:rPr lang="es-ES" sz="2000" dirty="0" err="1"/>
              <a:t>photon</a:t>
            </a:r>
            <a:r>
              <a:rPr lang="es-ES" sz="2000" dirty="0"/>
              <a:t>.</a:t>
            </a:r>
          </a:p>
          <a:p>
            <a:pPr>
              <a:buFont typeface="Arial" panose="020B0604020202020204" pitchFamily="34" charset="0"/>
              <a:buChar char="•"/>
            </a:pPr>
            <a:r>
              <a:rPr lang="es-ES" sz="2000" b="1" dirty="0"/>
              <a:t>Impacto:</a:t>
            </a:r>
            <a:r>
              <a:rPr lang="es-ES" sz="2000" dirty="0"/>
              <a:t> Una mayor sensibilidad permite capturar imágenes con mayor claridad en condiciones de baja iluminación, lo que es crítico para aplicaciones astronómicas y en fotografía de larga exposición.</a:t>
            </a:r>
          </a:p>
          <a:p>
            <a:pPr marL="0" indent="0">
              <a:buNone/>
            </a:pPr>
            <a:r>
              <a:rPr lang="es-ES" sz="2000" b="1" dirty="0"/>
              <a:t>Rango Dinámico:</a:t>
            </a:r>
          </a:p>
          <a:p>
            <a:pPr>
              <a:buFont typeface="Arial" panose="020B0604020202020204" pitchFamily="34" charset="0"/>
              <a:buChar char="•"/>
            </a:pPr>
            <a:r>
              <a:rPr lang="es-ES" sz="2000" dirty="0"/>
              <a:t>El rango dinámico de una cámara CCD es la relación entre la mayor y la menor cantidad de luz que el sensor puede capturar.</a:t>
            </a:r>
          </a:p>
          <a:p>
            <a:pPr>
              <a:buFont typeface="Arial" panose="020B0604020202020204" pitchFamily="34" charset="0"/>
              <a:buChar char="•"/>
            </a:pPr>
            <a:r>
              <a:rPr lang="es-ES" sz="2000" b="1" dirty="0"/>
              <a:t>Impacto:</a:t>
            </a:r>
            <a:r>
              <a:rPr lang="es-ES" sz="2000" dirty="0"/>
              <a:t> Un amplio rango dinámico permite capturar detalles tanto en las sombras como en las áreas brillantes de una escena, lo que es vital en situaciones con iluminación variable.</a:t>
            </a:r>
          </a:p>
        </p:txBody>
      </p:sp>
    </p:spTree>
    <p:extLst>
      <p:ext uri="{BB962C8B-B14F-4D97-AF65-F5344CB8AC3E}">
        <p14:creationId xmlns:p14="http://schemas.microsoft.com/office/powerpoint/2010/main" val="7560106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Cámara CCD</a:t>
            </a:r>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860253"/>
            <a:ext cx="11618681" cy="5052611"/>
          </a:xfrm>
        </p:spPr>
        <p:txBody>
          <a:bodyPr>
            <a:normAutofit/>
          </a:bodyPr>
          <a:lstStyle/>
          <a:p>
            <a:pPr marL="0" indent="0">
              <a:buNone/>
            </a:pPr>
            <a:r>
              <a:rPr lang="es-ES" b="1" dirty="0"/>
              <a:t>Ruido:</a:t>
            </a:r>
          </a:p>
          <a:p>
            <a:pPr>
              <a:buFont typeface="Arial" panose="020B0604020202020204" pitchFamily="34" charset="0"/>
              <a:buChar char="•"/>
            </a:pPr>
            <a:r>
              <a:rPr lang="es-ES" dirty="0"/>
              <a:t>El ruido en una cámara CCD se refiere a las fluctuaciones no deseadas en la señal capturada, que pueden degradar la calidad de la imagen.</a:t>
            </a:r>
          </a:p>
          <a:p>
            <a:pPr marL="742950" lvl="1" indent="-285750">
              <a:buFont typeface="Arial" panose="020B0604020202020204" pitchFamily="34" charset="0"/>
              <a:buChar char="•"/>
            </a:pPr>
            <a:r>
              <a:rPr lang="es-ES" b="1" dirty="0"/>
              <a:t>Ruido de Lectura:</a:t>
            </a:r>
            <a:r>
              <a:rPr lang="es-ES" dirty="0"/>
              <a:t> Producido durante la lectura de la señal del sensor.</a:t>
            </a:r>
          </a:p>
          <a:p>
            <a:pPr marL="742950" lvl="1" indent="-285750">
              <a:buFont typeface="Arial" panose="020B0604020202020204" pitchFamily="34" charset="0"/>
              <a:buChar char="•"/>
            </a:pPr>
            <a:r>
              <a:rPr lang="es-ES" b="1" dirty="0"/>
              <a:t>Ruido Térmico:</a:t>
            </a:r>
            <a:r>
              <a:rPr lang="es-ES" dirty="0"/>
              <a:t> Producido por las fluctuaciones térmicas en el sensor.</a:t>
            </a:r>
          </a:p>
          <a:p>
            <a:pPr>
              <a:buFont typeface="Arial" panose="020B0604020202020204" pitchFamily="34" charset="0"/>
              <a:buChar char="•"/>
            </a:pPr>
            <a:r>
              <a:rPr lang="es-ES" b="1" dirty="0"/>
              <a:t>Impacto:</a:t>
            </a:r>
            <a:r>
              <a:rPr lang="es-ES" dirty="0"/>
              <a:t> Menor ruido significa imágenes más limpias y claras, especialmente en exposiciones largas o condiciones de poca luz.</a:t>
            </a:r>
          </a:p>
        </p:txBody>
      </p:sp>
    </p:spTree>
    <p:extLst>
      <p:ext uri="{BB962C8B-B14F-4D97-AF65-F5344CB8AC3E}">
        <p14:creationId xmlns:p14="http://schemas.microsoft.com/office/powerpoint/2010/main" val="28391294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Cámara CCD</a:t>
            </a:r>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860253"/>
            <a:ext cx="11618681" cy="5052611"/>
          </a:xfrm>
        </p:spPr>
        <p:txBody>
          <a:bodyPr>
            <a:normAutofit lnSpcReduction="10000"/>
          </a:bodyPr>
          <a:lstStyle/>
          <a:p>
            <a:pPr marL="0" indent="0">
              <a:buNone/>
            </a:pPr>
            <a:r>
              <a:rPr lang="es-ES" b="1" dirty="0"/>
              <a:t>Velocidad de Fotogramas (</a:t>
            </a:r>
            <a:r>
              <a:rPr lang="es-ES" b="1" dirty="0" err="1"/>
              <a:t>Frame</a:t>
            </a:r>
            <a:r>
              <a:rPr lang="es-ES" b="1" dirty="0"/>
              <a:t> </a:t>
            </a:r>
            <a:r>
              <a:rPr lang="es-ES" b="1" dirty="0" err="1"/>
              <a:t>Rate</a:t>
            </a:r>
            <a:r>
              <a:rPr lang="es-ES" b="1" dirty="0"/>
              <a:t>):</a:t>
            </a:r>
          </a:p>
          <a:p>
            <a:pPr>
              <a:buFont typeface="Arial" panose="020B0604020202020204" pitchFamily="34" charset="0"/>
              <a:buChar char="•"/>
            </a:pPr>
            <a:r>
              <a:rPr lang="es-ES" dirty="0"/>
              <a:t>La velocidad de fotogramas es la cantidad de imágenes que la cámara puede capturar por segundo, medida en FPS (</a:t>
            </a:r>
            <a:r>
              <a:rPr lang="es-ES" dirty="0" err="1"/>
              <a:t>frames</a:t>
            </a:r>
            <a:r>
              <a:rPr lang="es-ES" dirty="0"/>
              <a:t> per </a:t>
            </a:r>
            <a:r>
              <a:rPr lang="es-ES" dirty="0" err="1"/>
              <a:t>second</a:t>
            </a:r>
            <a:r>
              <a:rPr lang="es-ES" dirty="0"/>
              <a:t>).</a:t>
            </a:r>
          </a:p>
          <a:p>
            <a:pPr>
              <a:buFont typeface="Arial" panose="020B0604020202020204" pitchFamily="34" charset="0"/>
              <a:buChar char="•"/>
            </a:pPr>
            <a:r>
              <a:rPr lang="es-ES" b="1" dirty="0"/>
              <a:t>Impacto:</a:t>
            </a:r>
            <a:r>
              <a:rPr lang="es-ES" dirty="0"/>
              <a:t> Una mayor velocidad de fotogramas es importante en aplicaciones de video o donde se requieren imágenes rápidas y secuenciales, como en cámaras de alta velocidad.</a:t>
            </a:r>
          </a:p>
          <a:p>
            <a:pPr marL="0" indent="0">
              <a:buNone/>
            </a:pPr>
            <a:r>
              <a:rPr lang="es-ES" b="1" dirty="0"/>
              <a:t>Eficiencia Cuántica:</a:t>
            </a:r>
          </a:p>
          <a:p>
            <a:pPr>
              <a:buFont typeface="Arial" panose="020B0604020202020204" pitchFamily="34" charset="0"/>
              <a:buChar char="•"/>
            </a:pPr>
            <a:r>
              <a:rPr lang="es-ES" dirty="0"/>
              <a:t>La eficiencia cuántica se refiere a la proporción de fotones que son convertidos en electrones dentro del sensor.</a:t>
            </a:r>
          </a:p>
          <a:p>
            <a:pPr>
              <a:buFont typeface="Arial" panose="020B0604020202020204" pitchFamily="34" charset="0"/>
              <a:buChar char="•"/>
            </a:pPr>
            <a:r>
              <a:rPr lang="es-ES" b="1" dirty="0"/>
              <a:t>Impacto:</a:t>
            </a:r>
            <a:r>
              <a:rPr lang="es-ES" dirty="0"/>
              <a:t> Una mayor eficiencia cuántica significa que más luz es utilizada eficientemente, lo que mejora la sensibilidad general de la cámara.</a:t>
            </a:r>
          </a:p>
        </p:txBody>
      </p:sp>
    </p:spTree>
    <p:extLst>
      <p:ext uri="{BB962C8B-B14F-4D97-AF65-F5344CB8AC3E}">
        <p14:creationId xmlns:p14="http://schemas.microsoft.com/office/powerpoint/2010/main" val="1390788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Cámara CCD y CMOS</a:t>
            </a:r>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860253"/>
            <a:ext cx="11618681" cy="5052611"/>
          </a:xfrm>
        </p:spPr>
        <p:txBody>
          <a:bodyPr>
            <a:normAutofit/>
          </a:bodyPr>
          <a:lstStyle/>
          <a:p>
            <a:pPr marL="0" indent="0">
              <a:buNone/>
            </a:pPr>
            <a:r>
              <a:rPr lang="es-ES" dirty="0"/>
              <a:t>Las tecnologías </a:t>
            </a:r>
            <a:r>
              <a:rPr lang="es-ES" b="1" dirty="0"/>
              <a:t>CCD</a:t>
            </a:r>
            <a:r>
              <a:rPr lang="es-ES" dirty="0"/>
              <a:t> (</a:t>
            </a:r>
            <a:r>
              <a:rPr lang="es-ES" dirty="0" err="1"/>
              <a:t>Charge-Coupled</a:t>
            </a:r>
            <a:r>
              <a:rPr lang="es-ES" dirty="0"/>
              <a:t> </a:t>
            </a:r>
            <a:r>
              <a:rPr lang="es-ES" dirty="0" err="1"/>
              <a:t>Device</a:t>
            </a:r>
            <a:r>
              <a:rPr lang="es-ES" dirty="0"/>
              <a:t>) y </a:t>
            </a:r>
            <a:r>
              <a:rPr lang="es-ES" b="1" dirty="0"/>
              <a:t>CMOS</a:t>
            </a:r>
            <a:r>
              <a:rPr lang="es-ES" dirty="0"/>
              <a:t> (</a:t>
            </a:r>
            <a:r>
              <a:rPr lang="es-ES" dirty="0" err="1"/>
              <a:t>Complementary</a:t>
            </a:r>
            <a:r>
              <a:rPr lang="es-ES" dirty="0"/>
              <a:t> Metal-Oxide-Semiconductor) son dos tipos de sensores de imagen utilizados en cámaras digitales para convertir la luz en señales eléctricas que luego se procesan para formar una imagen digital. Aunque ambos tipos de sensores cumplen la misma función básica, hay diferencias significativas en su diseño, funcionamiento, y aplicaciones. </a:t>
            </a:r>
          </a:p>
        </p:txBody>
      </p:sp>
    </p:spTree>
    <p:extLst>
      <p:ext uri="{BB962C8B-B14F-4D97-AF65-F5344CB8AC3E}">
        <p14:creationId xmlns:p14="http://schemas.microsoft.com/office/powerpoint/2010/main" val="3791480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Cámara CCD y CMOS</a:t>
            </a:r>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695661"/>
            <a:ext cx="11618681" cy="5217203"/>
          </a:xfrm>
        </p:spPr>
        <p:txBody>
          <a:bodyPr>
            <a:normAutofit fontScale="85000" lnSpcReduction="20000"/>
          </a:bodyPr>
          <a:lstStyle/>
          <a:p>
            <a:pPr marL="0" indent="0">
              <a:buNone/>
            </a:pPr>
            <a:r>
              <a:rPr lang="es-ES" b="1" dirty="0"/>
              <a:t>Aplicaciones Típicas</a:t>
            </a:r>
          </a:p>
          <a:p>
            <a:pPr>
              <a:buFont typeface="Arial" panose="020B0604020202020204" pitchFamily="34" charset="0"/>
              <a:buChar char="•"/>
            </a:pPr>
            <a:r>
              <a:rPr lang="es-ES" b="1" dirty="0"/>
              <a:t>CCD</a:t>
            </a:r>
            <a:r>
              <a:rPr lang="es-ES"/>
              <a:t>:  </a:t>
            </a:r>
            <a:endParaRPr lang="es-ES" dirty="0"/>
          </a:p>
          <a:p>
            <a:pPr marL="742950" lvl="1" indent="-285750">
              <a:buFont typeface="Arial" panose="020B0604020202020204" pitchFamily="34" charset="0"/>
              <a:buChar char="•"/>
            </a:pPr>
            <a:r>
              <a:rPr lang="es-ES" dirty="0"/>
              <a:t>Fotografía profesional y cámaras de video de alta gama.</a:t>
            </a:r>
          </a:p>
          <a:p>
            <a:pPr marL="742950" lvl="1" indent="-285750">
              <a:buFont typeface="Arial" panose="020B0604020202020204" pitchFamily="34" charset="0"/>
              <a:buChar char="•"/>
            </a:pPr>
            <a:r>
              <a:rPr lang="es-ES" dirty="0"/>
              <a:t>Aplicaciones científicas, como microscopía y astronomía.</a:t>
            </a:r>
          </a:p>
          <a:p>
            <a:pPr marL="742950" lvl="1" indent="-285750">
              <a:buFont typeface="Arial" panose="020B0604020202020204" pitchFamily="34" charset="0"/>
              <a:buChar char="•"/>
            </a:pPr>
            <a:r>
              <a:rPr lang="es-ES" dirty="0"/>
              <a:t>Escáneres de alta precisión y cámaras para la investigación médica.</a:t>
            </a:r>
          </a:p>
          <a:p>
            <a:pPr>
              <a:buFont typeface="Arial" panose="020B0604020202020204" pitchFamily="34" charset="0"/>
              <a:buChar char="•"/>
            </a:pPr>
            <a:r>
              <a:rPr lang="es-ES" b="1" dirty="0"/>
              <a:t>CMOS</a:t>
            </a:r>
            <a:r>
              <a:rPr lang="es-ES" dirty="0"/>
              <a:t>:</a:t>
            </a:r>
          </a:p>
          <a:p>
            <a:pPr marL="742950" lvl="1" indent="-285750">
              <a:buFont typeface="Arial" panose="020B0604020202020204" pitchFamily="34" charset="0"/>
              <a:buChar char="•"/>
            </a:pPr>
            <a:r>
              <a:rPr lang="es-ES" dirty="0"/>
              <a:t>Cámaras de consumo, como cámaras digitales y teléfonos inteligentes.</a:t>
            </a:r>
          </a:p>
          <a:p>
            <a:pPr marL="742950" lvl="1" indent="-285750">
              <a:buFont typeface="Arial" panose="020B0604020202020204" pitchFamily="34" charset="0"/>
              <a:buChar char="•"/>
            </a:pPr>
            <a:r>
              <a:rPr lang="es-ES" dirty="0"/>
              <a:t>Videovigilancia y cámaras de seguridad.</a:t>
            </a:r>
          </a:p>
          <a:p>
            <a:pPr marL="742950" lvl="1" indent="-285750">
              <a:buFont typeface="Arial" panose="020B0604020202020204" pitchFamily="34" charset="0"/>
              <a:buChar char="•"/>
            </a:pPr>
            <a:r>
              <a:rPr lang="es-ES" dirty="0"/>
              <a:t>Aplicaciones automotrices, como cámaras de respaldo y sensores de estacionamiento.</a:t>
            </a:r>
          </a:p>
          <a:p>
            <a:pPr marL="742950" lvl="1" indent="-285750">
              <a:buFont typeface="Arial" panose="020B0604020202020204" pitchFamily="34" charset="0"/>
              <a:buChar char="•"/>
            </a:pPr>
            <a:r>
              <a:rPr lang="es-ES" dirty="0"/>
              <a:t>Dispositivos portátiles y cámaras web.</a:t>
            </a:r>
          </a:p>
          <a:p>
            <a:pPr>
              <a:buFont typeface="Arial" panose="020B0604020202020204" pitchFamily="34" charset="0"/>
              <a:buChar char="•"/>
            </a:pPr>
            <a:r>
              <a:rPr lang="es-ES" b="1" dirty="0"/>
              <a:t>CCD</a:t>
            </a:r>
            <a:r>
              <a:rPr lang="es-ES" dirty="0"/>
              <a:t>: Alta calidad de imagen, menos ruido, mayor consumo de energía, mayor costo y menor velocidad de captura. Ideal para aplicaciones donde la calidad de imagen es crítica.</a:t>
            </a:r>
          </a:p>
          <a:p>
            <a:pPr>
              <a:buFont typeface="Arial" panose="020B0604020202020204" pitchFamily="34" charset="0"/>
              <a:buChar char="•"/>
            </a:pPr>
            <a:r>
              <a:rPr lang="es-ES" b="1" dirty="0"/>
              <a:t>CMOS</a:t>
            </a:r>
            <a:r>
              <a:rPr lang="es-ES" dirty="0"/>
              <a:t>: Mejor eficiencia energética, menor costo, mayor velocidad de captura y flexibilidad en la integración de funciones adicionales. Cada vez más utilizado en una amplia gama de aplicaciones, desde dispositivos de consumo hasta cámaras industriales.</a:t>
            </a:r>
          </a:p>
        </p:txBody>
      </p:sp>
    </p:spTree>
    <p:extLst>
      <p:ext uri="{BB962C8B-B14F-4D97-AF65-F5344CB8AC3E}">
        <p14:creationId xmlns:p14="http://schemas.microsoft.com/office/powerpoint/2010/main" val="23979231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Óptica</a:t>
            </a:r>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860253"/>
            <a:ext cx="11618681" cy="5052611"/>
          </a:xfrm>
        </p:spPr>
        <p:txBody>
          <a:bodyPr>
            <a:normAutofit/>
          </a:bodyPr>
          <a:lstStyle/>
          <a:p>
            <a:r>
              <a:rPr lang="es-ES" dirty="0"/>
              <a:t>La óptica juega un papel fundamental en el procesamiento de imágenes digitales, ya que la calidad de la imagen capturada depende en gran medida de las características y el rendimiento del sistema óptico utilizado. </a:t>
            </a:r>
          </a:p>
          <a:p>
            <a:r>
              <a:rPr lang="es-ES" dirty="0"/>
              <a:t>Exploraremos los conceptos esenciales de la óptica aplicados a la captura de imágenes, abarcando desde los parámetros clave de las lentes hasta los fenómenos ópticos que afectan la calidad de las imágenes.</a:t>
            </a:r>
          </a:p>
          <a:p>
            <a:pPr marL="0" indent="0">
              <a:buNone/>
            </a:pPr>
            <a:endParaRPr lang="es-ES" dirty="0"/>
          </a:p>
        </p:txBody>
      </p:sp>
    </p:spTree>
    <p:extLst>
      <p:ext uri="{BB962C8B-B14F-4D97-AF65-F5344CB8AC3E}">
        <p14:creationId xmlns:p14="http://schemas.microsoft.com/office/powerpoint/2010/main" val="928729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630936" y="640080"/>
            <a:ext cx="6637688" cy="1481328"/>
          </a:xfrm>
        </p:spPr>
        <p:txBody>
          <a:bodyPr anchor="b">
            <a:normAutofit/>
          </a:bodyPr>
          <a:lstStyle/>
          <a:p>
            <a:r>
              <a:rPr lang="es-MX" sz="4200" dirty="0"/>
              <a:t>Óptica – Principales </a:t>
            </a:r>
            <a:r>
              <a:rPr lang="es-MX" sz="4200" dirty="0" err="1"/>
              <a:t>Parametros</a:t>
            </a:r>
            <a:endParaRPr lang="es-MX" sz="4200" dirty="0"/>
          </a:p>
        </p:txBody>
      </p:sp>
      <p:sp>
        <p:nvSpPr>
          <p:cNvPr id="31"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443162" y="2526007"/>
            <a:ext cx="5649791" cy="3927394"/>
          </a:xfrm>
        </p:spPr>
        <p:txBody>
          <a:bodyPr anchor="t">
            <a:normAutofit/>
          </a:bodyPr>
          <a:lstStyle/>
          <a:p>
            <a:pPr marL="0" indent="0">
              <a:buNone/>
            </a:pPr>
            <a:r>
              <a:rPr lang="es-ES" sz="1700" b="1" dirty="0"/>
              <a:t>Longitud Focal:</a:t>
            </a:r>
          </a:p>
          <a:p>
            <a:pPr>
              <a:buFont typeface="Arial" panose="020B0604020202020204" pitchFamily="34" charset="0"/>
              <a:buChar char="•"/>
            </a:pPr>
            <a:r>
              <a:rPr lang="es-ES" sz="1700" b="1" dirty="0"/>
              <a:t>Definición</a:t>
            </a:r>
            <a:r>
              <a:rPr lang="es-ES" sz="1700" dirty="0"/>
              <a:t>: La longitud/distancia focal de una lente es la distancia entre el centro óptico de la lente y el sensor. Se mide en milímetros (mm).</a:t>
            </a:r>
          </a:p>
          <a:p>
            <a:pPr>
              <a:buFont typeface="Arial" panose="020B0604020202020204" pitchFamily="34" charset="0"/>
              <a:buChar char="•"/>
            </a:pPr>
            <a:r>
              <a:rPr lang="es-ES" sz="1700" b="1" dirty="0"/>
              <a:t>Impacto en la Imagen</a:t>
            </a:r>
            <a:r>
              <a:rPr lang="es-ES" sz="1700" dirty="0"/>
              <a:t>: Determina el campo de visión y el nivel de zoom de la cámara. Una longitud focal corta (gran angular) captura un campo de visión más amplio, mientras que una longitud focal larga proporciona un campo de visión más estrecho pero con mayor magnificación.</a:t>
            </a:r>
          </a:p>
          <a:p>
            <a:pPr marL="0" indent="0">
              <a:buNone/>
            </a:pPr>
            <a:endParaRPr lang="es-ES" sz="1700" dirty="0"/>
          </a:p>
        </p:txBody>
      </p:sp>
      <p:pic>
        <p:nvPicPr>
          <p:cNvPr id="5" name="Imagen 4">
            <a:extLst>
              <a:ext uri="{FF2B5EF4-FFF2-40B4-BE49-F238E27FC236}">
                <a16:creationId xmlns:a16="http://schemas.microsoft.com/office/drawing/2014/main" id="{EF74F0F4-94CE-A4BC-F358-DF2353AB682C}"/>
              </a:ext>
            </a:extLst>
          </p:cNvPr>
          <p:cNvPicPr>
            <a:picLocks noChangeAspect="1"/>
          </p:cNvPicPr>
          <p:nvPr/>
        </p:nvPicPr>
        <p:blipFill>
          <a:blip r:embed="rId2"/>
          <a:stretch>
            <a:fillRect/>
          </a:stretch>
        </p:blipFill>
        <p:spPr>
          <a:xfrm>
            <a:off x="6092953" y="1025609"/>
            <a:ext cx="5962212" cy="2712806"/>
          </a:xfrm>
          <a:prstGeom prst="rect">
            <a:avLst/>
          </a:prstGeom>
        </p:spPr>
      </p:pic>
      <p:pic>
        <p:nvPicPr>
          <p:cNvPr id="6" name="Imagen 5">
            <a:extLst>
              <a:ext uri="{FF2B5EF4-FFF2-40B4-BE49-F238E27FC236}">
                <a16:creationId xmlns:a16="http://schemas.microsoft.com/office/drawing/2014/main" id="{9DF3812D-BB4B-0D31-0F55-A1AC37B4BC8B}"/>
              </a:ext>
            </a:extLst>
          </p:cNvPr>
          <p:cNvPicPr>
            <a:picLocks noChangeAspect="1"/>
          </p:cNvPicPr>
          <p:nvPr/>
        </p:nvPicPr>
        <p:blipFill>
          <a:blip r:embed="rId3"/>
          <a:stretch>
            <a:fillRect/>
          </a:stretch>
        </p:blipFill>
        <p:spPr>
          <a:xfrm>
            <a:off x="7268623" y="3738415"/>
            <a:ext cx="3610872" cy="2712807"/>
          </a:xfrm>
          <a:prstGeom prst="rect">
            <a:avLst/>
          </a:prstGeom>
        </p:spPr>
      </p:pic>
    </p:spTree>
    <p:extLst>
      <p:ext uri="{BB962C8B-B14F-4D97-AF65-F5344CB8AC3E}">
        <p14:creationId xmlns:p14="http://schemas.microsoft.com/office/powerpoint/2010/main" val="32350622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806B8368-3E90-02ED-B1D7-CB0152FBFC86}"/>
              </a:ext>
            </a:extLst>
          </p:cNvPr>
          <p:cNvPicPr>
            <a:picLocks noGrp="1" noChangeAspect="1"/>
          </p:cNvPicPr>
          <p:nvPr>
            <p:ph idx="1"/>
          </p:nvPr>
        </p:nvPicPr>
        <p:blipFill>
          <a:blip r:embed="rId2"/>
          <a:stretch>
            <a:fillRect/>
          </a:stretch>
        </p:blipFill>
        <p:spPr>
          <a:xfrm>
            <a:off x="492343" y="365125"/>
            <a:ext cx="4894371" cy="3135457"/>
          </a:xfrm>
        </p:spPr>
      </p:pic>
      <p:pic>
        <p:nvPicPr>
          <p:cNvPr id="7" name="Imagen 6">
            <a:extLst>
              <a:ext uri="{FF2B5EF4-FFF2-40B4-BE49-F238E27FC236}">
                <a16:creationId xmlns:a16="http://schemas.microsoft.com/office/drawing/2014/main" id="{BED056B3-0715-555D-092F-54535B814BD9}"/>
              </a:ext>
            </a:extLst>
          </p:cNvPr>
          <p:cNvPicPr>
            <a:picLocks noChangeAspect="1"/>
          </p:cNvPicPr>
          <p:nvPr/>
        </p:nvPicPr>
        <p:blipFill>
          <a:blip r:embed="rId3"/>
          <a:stretch>
            <a:fillRect/>
          </a:stretch>
        </p:blipFill>
        <p:spPr>
          <a:xfrm>
            <a:off x="6172962" y="448751"/>
            <a:ext cx="4909956" cy="3301213"/>
          </a:xfrm>
          <a:prstGeom prst="rect">
            <a:avLst/>
          </a:prstGeom>
        </p:spPr>
      </p:pic>
      <p:pic>
        <p:nvPicPr>
          <p:cNvPr id="9" name="Imagen 8">
            <a:extLst>
              <a:ext uri="{FF2B5EF4-FFF2-40B4-BE49-F238E27FC236}">
                <a16:creationId xmlns:a16="http://schemas.microsoft.com/office/drawing/2014/main" id="{C61C193A-1B39-9E3B-8F56-3E35C38E907C}"/>
              </a:ext>
            </a:extLst>
          </p:cNvPr>
          <p:cNvPicPr>
            <a:picLocks noChangeAspect="1"/>
          </p:cNvPicPr>
          <p:nvPr/>
        </p:nvPicPr>
        <p:blipFill>
          <a:blip r:embed="rId4"/>
          <a:stretch>
            <a:fillRect/>
          </a:stretch>
        </p:blipFill>
        <p:spPr>
          <a:xfrm>
            <a:off x="3928009" y="3749964"/>
            <a:ext cx="4182059" cy="2724530"/>
          </a:xfrm>
          <a:prstGeom prst="rect">
            <a:avLst/>
          </a:prstGeom>
        </p:spPr>
      </p:pic>
    </p:spTree>
    <p:extLst>
      <p:ext uri="{BB962C8B-B14F-4D97-AF65-F5344CB8AC3E}">
        <p14:creationId xmlns:p14="http://schemas.microsoft.com/office/powerpoint/2010/main" val="31177903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64A9E7-34B8-A8CA-54A0-CD0B27FFC2C1}"/>
              </a:ext>
            </a:extLst>
          </p:cNvPr>
          <p:cNvSpPr>
            <a:spLocks noGrp="1"/>
          </p:cNvSpPr>
          <p:nvPr>
            <p:ph type="title"/>
          </p:nvPr>
        </p:nvSpPr>
        <p:spPr/>
        <p:txBody>
          <a:bodyPr/>
          <a:lstStyle/>
          <a:p>
            <a:endParaRPr lang="es-MX"/>
          </a:p>
        </p:txBody>
      </p:sp>
      <p:pic>
        <p:nvPicPr>
          <p:cNvPr id="4" name="Marcador de contenido 3">
            <a:extLst>
              <a:ext uri="{FF2B5EF4-FFF2-40B4-BE49-F238E27FC236}">
                <a16:creationId xmlns:a16="http://schemas.microsoft.com/office/drawing/2014/main" id="{745D8276-ABF9-8E8B-0D66-B0B8121E4465}"/>
              </a:ext>
            </a:extLst>
          </p:cNvPr>
          <p:cNvPicPr>
            <a:picLocks noGrp="1" noChangeAspect="1"/>
          </p:cNvPicPr>
          <p:nvPr>
            <p:ph idx="1"/>
          </p:nvPr>
        </p:nvPicPr>
        <p:blipFill>
          <a:blip r:embed="rId2"/>
          <a:stretch>
            <a:fillRect/>
          </a:stretch>
        </p:blipFill>
        <p:spPr>
          <a:xfrm>
            <a:off x="471341" y="1581444"/>
            <a:ext cx="11440630" cy="3695111"/>
          </a:xfrm>
          <a:prstGeom prst="rect">
            <a:avLst/>
          </a:prstGeom>
        </p:spPr>
      </p:pic>
    </p:spTree>
    <p:extLst>
      <p:ext uri="{BB962C8B-B14F-4D97-AF65-F5344CB8AC3E}">
        <p14:creationId xmlns:p14="http://schemas.microsoft.com/office/powerpoint/2010/main" val="2992040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B28FB9-0B9B-5EA2-2007-DE0AF340C2B6}"/>
              </a:ext>
            </a:extLst>
          </p:cNvPr>
          <p:cNvSpPr>
            <a:spLocks noGrp="1"/>
          </p:cNvSpPr>
          <p:nvPr>
            <p:ph type="title"/>
          </p:nvPr>
        </p:nvSpPr>
        <p:spPr/>
        <p:txBody>
          <a:bodyPr/>
          <a:lstStyle/>
          <a:p>
            <a:r>
              <a:rPr lang="es-MX" dirty="0"/>
              <a:t>Etapas Fundamentales de PDI</a:t>
            </a:r>
          </a:p>
        </p:txBody>
      </p:sp>
      <p:sp>
        <p:nvSpPr>
          <p:cNvPr id="7" name="Marcador de contenido 6">
            <a:extLst>
              <a:ext uri="{FF2B5EF4-FFF2-40B4-BE49-F238E27FC236}">
                <a16:creationId xmlns:a16="http://schemas.microsoft.com/office/drawing/2014/main" id="{A7490613-6368-8471-7AF5-FFA739AE3B7F}"/>
              </a:ext>
            </a:extLst>
          </p:cNvPr>
          <p:cNvSpPr>
            <a:spLocks noGrp="1"/>
          </p:cNvSpPr>
          <p:nvPr>
            <p:ph idx="1"/>
          </p:nvPr>
        </p:nvSpPr>
        <p:spPr/>
        <p:txBody>
          <a:bodyPr>
            <a:normAutofit fontScale="77500" lnSpcReduction="20000"/>
          </a:bodyPr>
          <a:lstStyle/>
          <a:p>
            <a:r>
              <a:rPr lang="es-ES" dirty="0"/>
              <a:t>Adquisición de Imágenes: Captura de imágenes digitales mediante sensores como cámaras, escáneres, y dispositivos médicos.</a:t>
            </a:r>
          </a:p>
          <a:p>
            <a:r>
              <a:rPr lang="es-ES" dirty="0"/>
              <a:t>Preprocesamiento: Aplicación de técnicas para preparar las imágenes para análisis posteriores, como la eliminación de ruido, ajuste de contraste y corrección de distorsiones.</a:t>
            </a:r>
          </a:p>
          <a:p>
            <a:r>
              <a:rPr lang="es-ES" dirty="0"/>
              <a:t>Segmentación: Separación de la imagen en regiones de interés, por ejemplo, diferenciando entre el objeto y el fondo.</a:t>
            </a:r>
          </a:p>
          <a:p>
            <a:r>
              <a:rPr lang="es-ES" dirty="0"/>
              <a:t>Representación y Descripción: Conversión de las regiones segmentadas en una forma adecuada para el análisis, y descripción mediante características como formas, texturas y colores.</a:t>
            </a:r>
          </a:p>
          <a:p>
            <a:r>
              <a:rPr lang="es-ES" dirty="0"/>
              <a:t>Reconocimiento e Interpretación: Identificación y clasificación de objetos o características en la imagen, y la interpretación del contenido visual.</a:t>
            </a:r>
          </a:p>
          <a:p>
            <a:r>
              <a:rPr lang="es-ES" dirty="0"/>
              <a:t>Compresión y Almacenamiento: Reducción del tamaño de las imágenes para almacenamiento eficiente y transmisión rápida sin perder calidad significativa.</a:t>
            </a:r>
          </a:p>
        </p:txBody>
      </p:sp>
    </p:spTree>
    <p:extLst>
      <p:ext uri="{BB962C8B-B14F-4D97-AF65-F5344CB8AC3E}">
        <p14:creationId xmlns:p14="http://schemas.microsoft.com/office/powerpoint/2010/main" val="25128613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C7360E-32C7-55D4-3694-0AFBA410481C}"/>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E47E36F6-949A-B74D-B915-BF89A862E539}"/>
              </a:ext>
            </a:extLst>
          </p:cNvPr>
          <p:cNvSpPr>
            <a:spLocks noGrp="1"/>
          </p:cNvSpPr>
          <p:nvPr>
            <p:ph idx="1"/>
          </p:nvPr>
        </p:nvSpPr>
        <p:spPr/>
        <p:txBody>
          <a:bodyPr/>
          <a:lstStyle/>
          <a:p>
            <a:endParaRPr lang="es-MX" dirty="0"/>
          </a:p>
        </p:txBody>
      </p:sp>
      <p:pic>
        <p:nvPicPr>
          <p:cNvPr id="5" name="Imagen 4">
            <a:extLst>
              <a:ext uri="{FF2B5EF4-FFF2-40B4-BE49-F238E27FC236}">
                <a16:creationId xmlns:a16="http://schemas.microsoft.com/office/drawing/2014/main" id="{CCE9E35D-4973-20CF-7F2C-6CADF47E03A3}"/>
              </a:ext>
            </a:extLst>
          </p:cNvPr>
          <p:cNvPicPr>
            <a:picLocks noChangeAspect="1"/>
          </p:cNvPicPr>
          <p:nvPr/>
        </p:nvPicPr>
        <p:blipFill>
          <a:blip r:embed="rId2"/>
          <a:stretch>
            <a:fillRect/>
          </a:stretch>
        </p:blipFill>
        <p:spPr>
          <a:xfrm>
            <a:off x="838200" y="281359"/>
            <a:ext cx="5157418" cy="4493841"/>
          </a:xfrm>
          <a:prstGeom prst="rect">
            <a:avLst/>
          </a:prstGeom>
        </p:spPr>
      </p:pic>
      <p:pic>
        <p:nvPicPr>
          <p:cNvPr id="7" name="Imagen 6">
            <a:extLst>
              <a:ext uri="{FF2B5EF4-FFF2-40B4-BE49-F238E27FC236}">
                <a16:creationId xmlns:a16="http://schemas.microsoft.com/office/drawing/2014/main" id="{4CD968E8-DA37-752C-836C-8DE501FEDF47}"/>
              </a:ext>
            </a:extLst>
          </p:cNvPr>
          <p:cNvPicPr>
            <a:picLocks noChangeAspect="1"/>
          </p:cNvPicPr>
          <p:nvPr/>
        </p:nvPicPr>
        <p:blipFill>
          <a:blip r:embed="rId3"/>
          <a:stretch>
            <a:fillRect/>
          </a:stretch>
        </p:blipFill>
        <p:spPr>
          <a:xfrm>
            <a:off x="5940522" y="771734"/>
            <a:ext cx="5991426" cy="3763322"/>
          </a:xfrm>
          <a:prstGeom prst="rect">
            <a:avLst/>
          </a:prstGeom>
        </p:spPr>
      </p:pic>
    </p:spTree>
    <p:extLst>
      <p:ext uri="{BB962C8B-B14F-4D97-AF65-F5344CB8AC3E}">
        <p14:creationId xmlns:p14="http://schemas.microsoft.com/office/powerpoint/2010/main" val="2369443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Óptica – Principales </a:t>
            </a:r>
            <a:r>
              <a:rPr lang="es-MX" sz="5400" dirty="0" err="1"/>
              <a:t>Parametros</a:t>
            </a:r>
            <a:endParaRPr lang="es-MX" sz="5400" dirty="0"/>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860253"/>
            <a:ext cx="11618681" cy="5052611"/>
          </a:xfrm>
        </p:spPr>
        <p:txBody>
          <a:bodyPr>
            <a:normAutofit/>
          </a:bodyPr>
          <a:lstStyle/>
          <a:p>
            <a:pPr marL="0" indent="0">
              <a:buNone/>
            </a:pPr>
            <a:r>
              <a:rPr lang="es-ES" b="1" dirty="0"/>
              <a:t>Ángulo de Visión:</a:t>
            </a:r>
          </a:p>
          <a:p>
            <a:pPr>
              <a:buFont typeface="Arial" panose="020B0604020202020204" pitchFamily="34" charset="0"/>
              <a:buChar char="•"/>
            </a:pPr>
            <a:r>
              <a:rPr lang="es-ES" b="1" dirty="0"/>
              <a:t>Definición</a:t>
            </a:r>
            <a:r>
              <a:rPr lang="es-ES" dirty="0"/>
              <a:t>: El ángulo de visión es el ángulo que abarca la lente desde el punto de vista de la cámara. Depende de la longitud focal y del tamaño del sensor.</a:t>
            </a:r>
          </a:p>
          <a:p>
            <a:pPr>
              <a:buFont typeface="Arial" panose="020B0604020202020204" pitchFamily="34" charset="0"/>
              <a:buChar char="•"/>
            </a:pPr>
            <a:r>
              <a:rPr lang="es-ES" b="1" dirty="0"/>
              <a:t>Impacto en la Imagen</a:t>
            </a:r>
            <a:r>
              <a:rPr lang="es-ES" dirty="0"/>
              <a:t>: Determina cuánta de la escena es capturada por la cámara. Lentes con ángulos de visión más amplios capturan más de la escena.</a:t>
            </a:r>
          </a:p>
          <a:p>
            <a:pPr marL="0" indent="0">
              <a:buNone/>
            </a:pPr>
            <a:endParaRPr lang="es-ES" dirty="0"/>
          </a:p>
        </p:txBody>
      </p:sp>
    </p:spTree>
    <p:extLst>
      <p:ext uri="{BB962C8B-B14F-4D97-AF65-F5344CB8AC3E}">
        <p14:creationId xmlns:p14="http://schemas.microsoft.com/office/powerpoint/2010/main" val="30390786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64A9E7-34B8-A8CA-54A0-CD0B27FFC2C1}"/>
              </a:ext>
            </a:extLst>
          </p:cNvPr>
          <p:cNvSpPr>
            <a:spLocks noGrp="1"/>
          </p:cNvSpPr>
          <p:nvPr>
            <p:ph type="title"/>
          </p:nvPr>
        </p:nvSpPr>
        <p:spPr/>
        <p:txBody>
          <a:bodyPr/>
          <a:lstStyle/>
          <a:p>
            <a:endParaRPr lang="es-MX" dirty="0"/>
          </a:p>
        </p:txBody>
      </p:sp>
      <p:pic>
        <p:nvPicPr>
          <p:cNvPr id="11" name="Imagen 10">
            <a:extLst>
              <a:ext uri="{FF2B5EF4-FFF2-40B4-BE49-F238E27FC236}">
                <a16:creationId xmlns:a16="http://schemas.microsoft.com/office/drawing/2014/main" id="{30ABA2F2-6EF0-724C-0DD0-EB7E56E901C7}"/>
              </a:ext>
            </a:extLst>
          </p:cNvPr>
          <p:cNvPicPr>
            <a:picLocks noChangeAspect="1"/>
          </p:cNvPicPr>
          <p:nvPr/>
        </p:nvPicPr>
        <p:blipFill>
          <a:blip r:embed="rId2"/>
          <a:stretch>
            <a:fillRect/>
          </a:stretch>
        </p:blipFill>
        <p:spPr>
          <a:xfrm>
            <a:off x="6565896" y="5416778"/>
            <a:ext cx="1755113" cy="590830"/>
          </a:xfrm>
          <a:prstGeom prst="rect">
            <a:avLst/>
          </a:prstGeom>
        </p:spPr>
      </p:pic>
      <p:pic>
        <p:nvPicPr>
          <p:cNvPr id="13" name="Imagen 12">
            <a:extLst>
              <a:ext uri="{FF2B5EF4-FFF2-40B4-BE49-F238E27FC236}">
                <a16:creationId xmlns:a16="http://schemas.microsoft.com/office/drawing/2014/main" id="{76EF4E00-9266-6909-F677-69B6747DE3B0}"/>
              </a:ext>
            </a:extLst>
          </p:cNvPr>
          <p:cNvPicPr>
            <a:picLocks noChangeAspect="1"/>
          </p:cNvPicPr>
          <p:nvPr/>
        </p:nvPicPr>
        <p:blipFill>
          <a:blip r:embed="rId3"/>
          <a:stretch>
            <a:fillRect/>
          </a:stretch>
        </p:blipFill>
        <p:spPr>
          <a:xfrm>
            <a:off x="344424" y="0"/>
            <a:ext cx="7235952" cy="4739502"/>
          </a:xfrm>
          <a:prstGeom prst="rect">
            <a:avLst/>
          </a:prstGeom>
        </p:spPr>
      </p:pic>
      <p:sp>
        <p:nvSpPr>
          <p:cNvPr id="16" name="Marcador de contenido 4">
            <a:extLst>
              <a:ext uri="{FF2B5EF4-FFF2-40B4-BE49-F238E27FC236}">
                <a16:creationId xmlns:a16="http://schemas.microsoft.com/office/drawing/2014/main" id="{63CA67A3-164D-2C64-725B-7817867A7021}"/>
              </a:ext>
            </a:extLst>
          </p:cNvPr>
          <p:cNvSpPr txBox="1">
            <a:spLocks/>
          </p:cNvSpPr>
          <p:nvPr/>
        </p:nvSpPr>
        <p:spPr>
          <a:xfrm>
            <a:off x="6227568" y="4001294"/>
            <a:ext cx="52578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sz="2400"/>
              <a:t>La longitud focal y el tamaño del sensor influye en el ángulo de visión.</a:t>
            </a:r>
          </a:p>
          <a:p>
            <a:r>
              <a:rPr lang="es-MX" sz="2400"/>
              <a:t>Aplicamos Trigonometría: </a:t>
            </a:r>
          </a:p>
          <a:p>
            <a:endParaRPr lang="es-MX" sz="2400" dirty="0"/>
          </a:p>
        </p:txBody>
      </p:sp>
      <p:pic>
        <p:nvPicPr>
          <p:cNvPr id="18" name="Imagen 17">
            <a:extLst>
              <a:ext uri="{FF2B5EF4-FFF2-40B4-BE49-F238E27FC236}">
                <a16:creationId xmlns:a16="http://schemas.microsoft.com/office/drawing/2014/main" id="{B15E3FF3-FA66-3C14-3AE6-A2F607999CC8}"/>
              </a:ext>
            </a:extLst>
          </p:cNvPr>
          <p:cNvPicPr>
            <a:picLocks noChangeAspect="1"/>
          </p:cNvPicPr>
          <p:nvPr/>
        </p:nvPicPr>
        <p:blipFill>
          <a:blip r:embed="rId4"/>
          <a:stretch>
            <a:fillRect/>
          </a:stretch>
        </p:blipFill>
        <p:spPr>
          <a:xfrm>
            <a:off x="756121" y="5016770"/>
            <a:ext cx="3452026" cy="871965"/>
          </a:xfrm>
          <a:prstGeom prst="rect">
            <a:avLst/>
          </a:prstGeom>
        </p:spPr>
      </p:pic>
    </p:spTree>
    <p:extLst>
      <p:ext uri="{BB962C8B-B14F-4D97-AF65-F5344CB8AC3E}">
        <p14:creationId xmlns:p14="http://schemas.microsoft.com/office/powerpoint/2010/main" val="18894843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64A9E7-34B8-A8CA-54A0-CD0B27FFC2C1}"/>
              </a:ext>
            </a:extLst>
          </p:cNvPr>
          <p:cNvSpPr>
            <a:spLocks noGrp="1"/>
          </p:cNvSpPr>
          <p:nvPr>
            <p:ph type="title"/>
          </p:nvPr>
        </p:nvSpPr>
        <p:spPr/>
        <p:txBody>
          <a:bodyPr/>
          <a:lstStyle/>
          <a:p>
            <a:endParaRPr lang="es-MX" dirty="0"/>
          </a:p>
        </p:txBody>
      </p:sp>
      <p:pic>
        <p:nvPicPr>
          <p:cNvPr id="13" name="Imagen 12">
            <a:extLst>
              <a:ext uri="{FF2B5EF4-FFF2-40B4-BE49-F238E27FC236}">
                <a16:creationId xmlns:a16="http://schemas.microsoft.com/office/drawing/2014/main" id="{76EF4E00-9266-6909-F677-69B6747DE3B0}"/>
              </a:ext>
            </a:extLst>
          </p:cNvPr>
          <p:cNvPicPr>
            <a:picLocks noChangeAspect="1"/>
          </p:cNvPicPr>
          <p:nvPr/>
        </p:nvPicPr>
        <p:blipFill>
          <a:blip r:embed="rId2"/>
          <a:stretch>
            <a:fillRect/>
          </a:stretch>
        </p:blipFill>
        <p:spPr>
          <a:xfrm>
            <a:off x="344424" y="0"/>
            <a:ext cx="7235952" cy="4739502"/>
          </a:xfrm>
          <a:prstGeom prst="rect">
            <a:avLst/>
          </a:prstGeom>
        </p:spPr>
      </p:pic>
      <p:sp>
        <p:nvSpPr>
          <p:cNvPr id="16" name="Marcador de contenido 4">
            <a:extLst>
              <a:ext uri="{FF2B5EF4-FFF2-40B4-BE49-F238E27FC236}">
                <a16:creationId xmlns:a16="http://schemas.microsoft.com/office/drawing/2014/main" id="{63CA67A3-164D-2C64-725B-7817867A7021}"/>
              </a:ext>
            </a:extLst>
          </p:cNvPr>
          <p:cNvSpPr txBox="1">
            <a:spLocks/>
          </p:cNvSpPr>
          <p:nvPr/>
        </p:nvSpPr>
        <p:spPr>
          <a:xfrm>
            <a:off x="7580376" y="753289"/>
            <a:ext cx="3657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sz="1800" dirty="0"/>
              <a:t>Despejo: </a:t>
            </a:r>
          </a:p>
          <a:p>
            <a:endParaRPr lang="es-MX" sz="2400" dirty="0"/>
          </a:p>
          <a:p>
            <a:r>
              <a:rPr lang="es-ES" sz="1200" b="0" i="0" dirty="0">
                <a:solidFill>
                  <a:srgbClr val="1D232B"/>
                </a:solidFill>
                <a:effectLst/>
                <a:highlight>
                  <a:srgbClr val="F1F1F1"/>
                </a:highlight>
                <a:latin typeface="Roboto" panose="02000000000000000000" pitchFamily="2" charset="0"/>
              </a:rPr>
              <a:t>Los triángulos grises de la figura son semejantes. </a:t>
            </a:r>
            <a:br>
              <a:rPr lang="es-ES" sz="1200" b="0" i="0" dirty="0">
                <a:solidFill>
                  <a:srgbClr val="1D232B"/>
                </a:solidFill>
                <a:effectLst/>
                <a:highlight>
                  <a:srgbClr val="F1F1F1"/>
                </a:highlight>
                <a:latin typeface="Roboto" panose="02000000000000000000" pitchFamily="2" charset="0"/>
              </a:rPr>
            </a:br>
            <a:r>
              <a:rPr lang="es-ES" sz="1200" b="0" i="0" dirty="0">
                <a:solidFill>
                  <a:srgbClr val="1D232B"/>
                </a:solidFill>
                <a:effectLst/>
                <a:highlight>
                  <a:srgbClr val="F1F1F1"/>
                </a:highlight>
                <a:latin typeface="Roboto" panose="02000000000000000000" pitchFamily="2" charset="0"/>
              </a:rPr>
              <a:t>Así que dicho ángulo es el mismo que se forma en el triángulo de la zona imagen</a:t>
            </a:r>
          </a:p>
          <a:p>
            <a:endParaRPr lang="es-ES" sz="1200" dirty="0">
              <a:solidFill>
                <a:srgbClr val="1D232B"/>
              </a:solidFill>
              <a:highlight>
                <a:srgbClr val="F1F1F1"/>
              </a:highlight>
              <a:latin typeface="Roboto" panose="02000000000000000000" pitchFamily="2" charset="0"/>
            </a:endParaRPr>
          </a:p>
          <a:p>
            <a:endParaRPr lang="es-ES" sz="1200" dirty="0">
              <a:solidFill>
                <a:srgbClr val="1D232B"/>
              </a:solidFill>
              <a:highlight>
                <a:srgbClr val="F1F1F1"/>
              </a:highlight>
              <a:latin typeface="Roboto" panose="02000000000000000000" pitchFamily="2" charset="0"/>
            </a:endParaRPr>
          </a:p>
          <a:p>
            <a:r>
              <a:rPr lang="es-ES" sz="1200" dirty="0">
                <a:solidFill>
                  <a:srgbClr val="1D232B"/>
                </a:solidFill>
                <a:highlight>
                  <a:srgbClr val="F1F1F1"/>
                </a:highlight>
                <a:latin typeface="Roboto" panose="02000000000000000000" pitchFamily="2" charset="0"/>
              </a:rPr>
              <a:t>Sustituyo d por f:</a:t>
            </a:r>
          </a:p>
          <a:p>
            <a:endParaRPr lang="es-ES" sz="1200" dirty="0">
              <a:solidFill>
                <a:srgbClr val="1D232B"/>
              </a:solidFill>
              <a:highlight>
                <a:srgbClr val="F1F1F1"/>
              </a:highlight>
              <a:latin typeface="Roboto" panose="02000000000000000000" pitchFamily="2" charset="0"/>
            </a:endParaRPr>
          </a:p>
          <a:p>
            <a:endParaRPr lang="es-ES" sz="1200" dirty="0">
              <a:solidFill>
                <a:srgbClr val="1D232B"/>
              </a:solidFill>
              <a:highlight>
                <a:srgbClr val="F1F1F1"/>
              </a:highlight>
              <a:latin typeface="Roboto" panose="02000000000000000000" pitchFamily="2" charset="0"/>
            </a:endParaRPr>
          </a:p>
          <a:p>
            <a:endParaRPr lang="es-ES" sz="1200" dirty="0">
              <a:solidFill>
                <a:srgbClr val="1D232B"/>
              </a:solidFill>
              <a:highlight>
                <a:srgbClr val="F1F1F1"/>
              </a:highlight>
              <a:latin typeface="Roboto" panose="02000000000000000000" pitchFamily="2" charset="0"/>
            </a:endParaRPr>
          </a:p>
          <a:p>
            <a:r>
              <a:rPr lang="es-ES" sz="1200" dirty="0">
                <a:solidFill>
                  <a:srgbClr val="1D232B"/>
                </a:solidFill>
                <a:highlight>
                  <a:srgbClr val="F1F1F1"/>
                </a:highlight>
                <a:latin typeface="Roboto" panose="02000000000000000000" pitchFamily="2" charset="0"/>
              </a:rPr>
              <a:t>“S” es la longitud del sensor, entonces “S=2h”</a:t>
            </a:r>
          </a:p>
          <a:p>
            <a:r>
              <a:rPr lang="es-ES" sz="1200" dirty="0">
                <a:solidFill>
                  <a:srgbClr val="1D232B"/>
                </a:solidFill>
                <a:highlight>
                  <a:srgbClr val="F1F1F1"/>
                </a:highlight>
                <a:latin typeface="Roboto" panose="02000000000000000000" pitchFamily="2" charset="0"/>
              </a:rPr>
              <a:t>Sí multiplico x 2 tengo:</a:t>
            </a:r>
            <a:endParaRPr lang="es-MX" sz="1800" dirty="0"/>
          </a:p>
        </p:txBody>
      </p:sp>
      <p:pic>
        <p:nvPicPr>
          <p:cNvPr id="4" name="Imagen 3">
            <a:extLst>
              <a:ext uri="{FF2B5EF4-FFF2-40B4-BE49-F238E27FC236}">
                <a16:creationId xmlns:a16="http://schemas.microsoft.com/office/drawing/2014/main" id="{BAD65259-0A56-27EA-7335-211E0447D6B0}"/>
              </a:ext>
            </a:extLst>
          </p:cNvPr>
          <p:cNvPicPr>
            <a:picLocks noChangeAspect="1"/>
          </p:cNvPicPr>
          <p:nvPr/>
        </p:nvPicPr>
        <p:blipFill>
          <a:blip r:embed="rId3"/>
          <a:stretch>
            <a:fillRect/>
          </a:stretch>
        </p:blipFill>
        <p:spPr>
          <a:xfrm>
            <a:off x="7675904" y="1042417"/>
            <a:ext cx="2061836" cy="441822"/>
          </a:xfrm>
          <a:prstGeom prst="rect">
            <a:avLst/>
          </a:prstGeom>
        </p:spPr>
      </p:pic>
      <p:pic>
        <p:nvPicPr>
          <p:cNvPr id="6" name="Imagen 5">
            <a:extLst>
              <a:ext uri="{FF2B5EF4-FFF2-40B4-BE49-F238E27FC236}">
                <a16:creationId xmlns:a16="http://schemas.microsoft.com/office/drawing/2014/main" id="{9380DBC5-699D-B2F0-888F-81B78397CF62}"/>
              </a:ext>
            </a:extLst>
          </p:cNvPr>
          <p:cNvPicPr>
            <a:picLocks noChangeAspect="1"/>
          </p:cNvPicPr>
          <p:nvPr/>
        </p:nvPicPr>
        <p:blipFill>
          <a:blip r:embed="rId4"/>
          <a:stretch>
            <a:fillRect/>
          </a:stretch>
        </p:blipFill>
        <p:spPr>
          <a:xfrm>
            <a:off x="7765846" y="2414016"/>
            <a:ext cx="1952812" cy="466344"/>
          </a:xfrm>
          <a:prstGeom prst="rect">
            <a:avLst/>
          </a:prstGeom>
        </p:spPr>
      </p:pic>
      <p:pic>
        <p:nvPicPr>
          <p:cNvPr id="8" name="Imagen 7">
            <a:extLst>
              <a:ext uri="{FF2B5EF4-FFF2-40B4-BE49-F238E27FC236}">
                <a16:creationId xmlns:a16="http://schemas.microsoft.com/office/drawing/2014/main" id="{6A559080-F077-E2CD-C61A-11FF2373778B}"/>
              </a:ext>
            </a:extLst>
          </p:cNvPr>
          <p:cNvPicPr>
            <a:picLocks noChangeAspect="1"/>
          </p:cNvPicPr>
          <p:nvPr/>
        </p:nvPicPr>
        <p:blipFill>
          <a:blip r:embed="rId5"/>
          <a:stretch>
            <a:fillRect/>
          </a:stretch>
        </p:blipFill>
        <p:spPr>
          <a:xfrm>
            <a:off x="7765846" y="3329367"/>
            <a:ext cx="2301055" cy="538545"/>
          </a:xfrm>
          <a:prstGeom prst="rect">
            <a:avLst/>
          </a:prstGeom>
        </p:spPr>
      </p:pic>
      <p:pic>
        <p:nvPicPr>
          <p:cNvPr id="10" name="Imagen 9">
            <a:extLst>
              <a:ext uri="{FF2B5EF4-FFF2-40B4-BE49-F238E27FC236}">
                <a16:creationId xmlns:a16="http://schemas.microsoft.com/office/drawing/2014/main" id="{BE22FDD3-65EF-9AAE-FF1F-9CE4AC4EEE3B}"/>
              </a:ext>
            </a:extLst>
          </p:cNvPr>
          <p:cNvPicPr>
            <a:picLocks noChangeAspect="1"/>
          </p:cNvPicPr>
          <p:nvPr/>
        </p:nvPicPr>
        <p:blipFill>
          <a:blip r:embed="rId6"/>
          <a:stretch>
            <a:fillRect/>
          </a:stretch>
        </p:blipFill>
        <p:spPr>
          <a:xfrm>
            <a:off x="7765846" y="4818072"/>
            <a:ext cx="2255154" cy="538545"/>
          </a:xfrm>
          <a:prstGeom prst="rect">
            <a:avLst/>
          </a:prstGeom>
        </p:spPr>
      </p:pic>
      <p:sp>
        <p:nvSpPr>
          <p:cNvPr id="14" name="CuadroTexto 13">
            <a:extLst>
              <a:ext uri="{FF2B5EF4-FFF2-40B4-BE49-F238E27FC236}">
                <a16:creationId xmlns:a16="http://schemas.microsoft.com/office/drawing/2014/main" id="{4B02BDD9-813C-65AD-73C7-E961F8B5F4F8}"/>
              </a:ext>
            </a:extLst>
          </p:cNvPr>
          <p:cNvSpPr txBox="1"/>
          <p:nvPr/>
        </p:nvSpPr>
        <p:spPr>
          <a:xfrm>
            <a:off x="5659584" y="5506591"/>
            <a:ext cx="6094476" cy="923330"/>
          </a:xfrm>
          <a:prstGeom prst="rect">
            <a:avLst/>
          </a:prstGeom>
          <a:noFill/>
        </p:spPr>
        <p:txBody>
          <a:bodyPr wrap="square">
            <a:spAutoFit/>
          </a:bodyPr>
          <a:lstStyle/>
          <a:p>
            <a:r>
              <a:rPr lang="es-ES" dirty="0">
                <a:solidFill>
                  <a:srgbClr val="1D232B"/>
                </a:solidFill>
                <a:highlight>
                  <a:srgbClr val="F1F1F1"/>
                </a:highlight>
                <a:latin typeface="Roboto" panose="02000000000000000000" pitchFamily="2" charset="0"/>
              </a:rPr>
              <a:t>D</a:t>
            </a:r>
            <a:r>
              <a:rPr lang="es-ES" b="0" i="0" dirty="0">
                <a:solidFill>
                  <a:srgbClr val="1D232B"/>
                </a:solidFill>
                <a:effectLst/>
                <a:highlight>
                  <a:srgbClr val="F1F1F1"/>
                </a:highlight>
                <a:latin typeface="Roboto" panose="02000000000000000000" pitchFamily="2" charset="0"/>
              </a:rPr>
              <a:t>onde S es el tamaño del sensor y f la distancia focal. </a:t>
            </a:r>
            <a:r>
              <a:rPr lang="es-ES" dirty="0">
                <a:solidFill>
                  <a:srgbClr val="1D232B"/>
                </a:solidFill>
                <a:highlight>
                  <a:srgbClr val="F1F1F1"/>
                </a:highlight>
                <a:latin typeface="Roboto" panose="02000000000000000000" pitchFamily="2" charset="0"/>
              </a:rPr>
              <a:t>A</a:t>
            </a:r>
            <a:r>
              <a:rPr lang="es-ES" b="0" i="0" dirty="0">
                <a:solidFill>
                  <a:srgbClr val="1D232B"/>
                </a:solidFill>
                <a:effectLst/>
                <a:highlight>
                  <a:srgbClr val="F1F1F1"/>
                </a:highlight>
                <a:latin typeface="Roboto" panose="02000000000000000000" pitchFamily="2" charset="0"/>
              </a:rPr>
              <a:t> mayor tamaño del sensor S, mayor ángulo y a menor distancia focal f, mayor ángulo de visión.</a:t>
            </a:r>
            <a:endParaRPr lang="es-MX" dirty="0"/>
          </a:p>
        </p:txBody>
      </p:sp>
    </p:spTree>
    <p:extLst>
      <p:ext uri="{BB962C8B-B14F-4D97-AF65-F5344CB8AC3E}">
        <p14:creationId xmlns:p14="http://schemas.microsoft.com/office/powerpoint/2010/main" val="343755503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CF0C48-027D-6421-6B2D-604EA95CAF39}"/>
              </a:ext>
            </a:extLst>
          </p:cNvPr>
          <p:cNvSpPr>
            <a:spLocks noGrp="1"/>
          </p:cNvSpPr>
          <p:nvPr>
            <p:ph type="title"/>
          </p:nvPr>
        </p:nvSpPr>
        <p:spPr/>
        <p:txBody>
          <a:bodyPr/>
          <a:lstStyle/>
          <a:p>
            <a:endParaRPr lang="es-MX"/>
          </a:p>
        </p:txBody>
      </p:sp>
      <p:sp>
        <p:nvSpPr>
          <p:cNvPr id="7" name="Marcador de contenido 6">
            <a:extLst>
              <a:ext uri="{FF2B5EF4-FFF2-40B4-BE49-F238E27FC236}">
                <a16:creationId xmlns:a16="http://schemas.microsoft.com/office/drawing/2014/main" id="{6465E2E8-9566-0504-78C1-E6860D37F381}"/>
              </a:ext>
            </a:extLst>
          </p:cNvPr>
          <p:cNvSpPr>
            <a:spLocks noGrp="1"/>
          </p:cNvSpPr>
          <p:nvPr>
            <p:ph idx="1"/>
          </p:nvPr>
        </p:nvSpPr>
        <p:spPr/>
        <p:txBody>
          <a:bodyPr/>
          <a:lstStyle/>
          <a:p>
            <a:endParaRPr lang="es-MX" dirty="0"/>
          </a:p>
        </p:txBody>
      </p:sp>
      <p:pic>
        <p:nvPicPr>
          <p:cNvPr id="4" name="Imagen 3">
            <a:extLst>
              <a:ext uri="{FF2B5EF4-FFF2-40B4-BE49-F238E27FC236}">
                <a16:creationId xmlns:a16="http://schemas.microsoft.com/office/drawing/2014/main" id="{A1AE13A9-D45E-BEB4-AA1B-B34F2B82DF8E}"/>
              </a:ext>
            </a:extLst>
          </p:cNvPr>
          <p:cNvPicPr>
            <a:picLocks noChangeAspect="1"/>
          </p:cNvPicPr>
          <p:nvPr/>
        </p:nvPicPr>
        <p:blipFill>
          <a:blip r:embed="rId2"/>
          <a:stretch>
            <a:fillRect/>
          </a:stretch>
        </p:blipFill>
        <p:spPr>
          <a:xfrm>
            <a:off x="635398" y="612094"/>
            <a:ext cx="10718402" cy="4789073"/>
          </a:xfrm>
          <a:prstGeom prst="rect">
            <a:avLst/>
          </a:prstGeom>
        </p:spPr>
      </p:pic>
    </p:spTree>
    <p:extLst>
      <p:ext uri="{BB962C8B-B14F-4D97-AF65-F5344CB8AC3E}">
        <p14:creationId xmlns:p14="http://schemas.microsoft.com/office/powerpoint/2010/main" val="5534710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Óptica – Principales </a:t>
            </a:r>
            <a:r>
              <a:rPr lang="es-MX" sz="5400" dirty="0" err="1"/>
              <a:t>Parametros</a:t>
            </a:r>
            <a:endParaRPr lang="es-MX" sz="5400" dirty="0"/>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860253"/>
            <a:ext cx="11618681" cy="5052611"/>
          </a:xfrm>
        </p:spPr>
        <p:txBody>
          <a:bodyPr>
            <a:normAutofit/>
          </a:bodyPr>
          <a:lstStyle/>
          <a:p>
            <a:pPr marL="0" indent="0">
              <a:buNone/>
            </a:pPr>
            <a:r>
              <a:rPr lang="es-ES" dirty="0"/>
              <a:t>Supongamos que eres un fotógrafo y estás utilizando una cámara con un sensor de formato completo (full-</a:t>
            </a:r>
            <a:r>
              <a:rPr lang="es-ES" dirty="0" err="1"/>
              <a:t>frame</a:t>
            </a:r>
            <a:r>
              <a:rPr lang="es-ES" dirty="0"/>
              <a:t>) con un ancho de 36 </a:t>
            </a:r>
            <a:r>
              <a:rPr lang="es-ES" dirty="0" err="1"/>
              <a:t>mm.</a:t>
            </a:r>
            <a:r>
              <a:rPr lang="es-ES" dirty="0"/>
              <a:t> Quieres saber el ángulo de visión para varias lentes con diferentes longitudes focales para determinar cuál sería la más adecuada para capturar una escena específica.</a:t>
            </a:r>
          </a:p>
          <a:p>
            <a:pPr marL="0" indent="0">
              <a:buNone/>
            </a:pPr>
            <a:r>
              <a:rPr lang="es-ES" b="1" dirty="0"/>
              <a:t>Escenario</a:t>
            </a:r>
            <a:r>
              <a:rPr lang="es-ES" dirty="0"/>
              <a:t>: Estás planificando una sesión de fotografía en la que necesitas capturar tanto paisajes amplios como retratos. Tienes una selección de lentes con longitudes focales de 18 mm, 35 mm, 50 mm, 85 mm, 135 mm, y 200 </a:t>
            </a:r>
            <a:r>
              <a:rPr lang="es-ES" dirty="0" err="1"/>
              <a:t>mm.</a:t>
            </a:r>
            <a:r>
              <a:rPr lang="es-ES" dirty="0"/>
              <a:t> Quieres calcular el ángulo de visión para cada lente para tomar una decisión informada.</a:t>
            </a:r>
          </a:p>
          <a:p>
            <a:pPr marL="0" indent="0">
              <a:buNone/>
            </a:pPr>
            <a:endParaRPr lang="es-ES" dirty="0"/>
          </a:p>
        </p:txBody>
      </p:sp>
    </p:spTree>
    <p:extLst>
      <p:ext uri="{BB962C8B-B14F-4D97-AF65-F5344CB8AC3E}">
        <p14:creationId xmlns:p14="http://schemas.microsoft.com/office/powerpoint/2010/main" val="35668683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Óptica – Principales </a:t>
            </a:r>
            <a:r>
              <a:rPr lang="es-MX" sz="5400" dirty="0" err="1"/>
              <a:t>Parametros</a:t>
            </a:r>
            <a:endParaRPr lang="es-MX" sz="5400" dirty="0"/>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860253"/>
            <a:ext cx="11618681" cy="5052611"/>
          </a:xfrm>
        </p:spPr>
        <p:txBody>
          <a:bodyPr>
            <a:normAutofit/>
          </a:bodyPr>
          <a:lstStyle/>
          <a:p>
            <a:pPr marL="0" indent="0">
              <a:buNone/>
            </a:pPr>
            <a:r>
              <a:rPr lang="es-ES" b="1" dirty="0"/>
              <a:t>Apertura (f/stop):</a:t>
            </a:r>
          </a:p>
          <a:p>
            <a:pPr>
              <a:buFont typeface="Arial" panose="020B0604020202020204" pitchFamily="34" charset="0"/>
              <a:buChar char="•"/>
            </a:pPr>
            <a:r>
              <a:rPr lang="es-ES" b="1" dirty="0"/>
              <a:t>Definición</a:t>
            </a:r>
            <a:r>
              <a:rPr lang="es-ES" dirty="0"/>
              <a:t>: La apertura es el tamaño de la abertura del diafragma en la lente, que controla la cantidad de luz que llega al sensor. Se expresa en números f (f/2.8, f/5.6, etc.).</a:t>
            </a:r>
          </a:p>
          <a:p>
            <a:pPr>
              <a:buFont typeface="Arial" panose="020B0604020202020204" pitchFamily="34" charset="0"/>
              <a:buChar char="•"/>
            </a:pPr>
            <a:r>
              <a:rPr lang="es-ES" b="1" dirty="0"/>
              <a:t>Impacto en la Imagen</a:t>
            </a:r>
            <a:r>
              <a:rPr lang="es-ES" dirty="0"/>
              <a:t>: Una apertura mayor (número f más bajo) permite que más luz entre, lo que es útil en condiciones de poca luz. También afecta la profundidad de campo, con aperturas más grandes produciendo una profundidad de campo más reducida.</a:t>
            </a:r>
          </a:p>
          <a:p>
            <a:pPr marL="0" indent="0">
              <a:buNone/>
            </a:pPr>
            <a:endParaRPr lang="es-ES" dirty="0"/>
          </a:p>
        </p:txBody>
      </p:sp>
    </p:spTree>
    <p:extLst>
      <p:ext uri="{BB962C8B-B14F-4D97-AF65-F5344CB8AC3E}">
        <p14:creationId xmlns:p14="http://schemas.microsoft.com/office/powerpoint/2010/main" val="28048583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CF0C48-027D-6421-6B2D-604EA95CAF39}"/>
              </a:ext>
            </a:extLst>
          </p:cNvPr>
          <p:cNvSpPr>
            <a:spLocks noGrp="1"/>
          </p:cNvSpPr>
          <p:nvPr>
            <p:ph type="title"/>
          </p:nvPr>
        </p:nvSpPr>
        <p:spPr/>
        <p:txBody>
          <a:bodyPr/>
          <a:lstStyle/>
          <a:p>
            <a:endParaRPr lang="es-MX"/>
          </a:p>
        </p:txBody>
      </p:sp>
      <p:sp>
        <p:nvSpPr>
          <p:cNvPr id="7" name="Marcador de contenido 6">
            <a:extLst>
              <a:ext uri="{FF2B5EF4-FFF2-40B4-BE49-F238E27FC236}">
                <a16:creationId xmlns:a16="http://schemas.microsoft.com/office/drawing/2014/main" id="{6465E2E8-9566-0504-78C1-E6860D37F381}"/>
              </a:ext>
            </a:extLst>
          </p:cNvPr>
          <p:cNvSpPr>
            <a:spLocks noGrp="1"/>
          </p:cNvSpPr>
          <p:nvPr>
            <p:ph idx="1"/>
          </p:nvPr>
        </p:nvSpPr>
        <p:spPr/>
        <p:txBody>
          <a:bodyPr/>
          <a:lstStyle/>
          <a:p>
            <a:endParaRPr lang="es-MX" dirty="0"/>
          </a:p>
        </p:txBody>
      </p:sp>
      <p:pic>
        <p:nvPicPr>
          <p:cNvPr id="9" name="Imagen 8">
            <a:extLst>
              <a:ext uri="{FF2B5EF4-FFF2-40B4-BE49-F238E27FC236}">
                <a16:creationId xmlns:a16="http://schemas.microsoft.com/office/drawing/2014/main" id="{A1C7E6B4-8116-F8B9-2459-4CF85F1D69F8}"/>
              </a:ext>
            </a:extLst>
          </p:cNvPr>
          <p:cNvPicPr>
            <a:picLocks noChangeAspect="1"/>
          </p:cNvPicPr>
          <p:nvPr/>
        </p:nvPicPr>
        <p:blipFill>
          <a:blip r:embed="rId2"/>
          <a:stretch>
            <a:fillRect/>
          </a:stretch>
        </p:blipFill>
        <p:spPr>
          <a:xfrm>
            <a:off x="664824" y="1492967"/>
            <a:ext cx="11527176" cy="3660924"/>
          </a:xfrm>
          <a:prstGeom prst="rect">
            <a:avLst/>
          </a:prstGeom>
        </p:spPr>
      </p:pic>
    </p:spTree>
    <p:extLst>
      <p:ext uri="{BB962C8B-B14F-4D97-AF65-F5344CB8AC3E}">
        <p14:creationId xmlns:p14="http://schemas.microsoft.com/office/powerpoint/2010/main" val="7731756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a:t>Óptica – Principales Parametros</a:t>
            </a:r>
            <a:endParaRPr lang="es-MX" sz="5400" dirty="0"/>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814073"/>
            <a:ext cx="11618681" cy="5052611"/>
          </a:xfrm>
        </p:spPr>
        <p:txBody>
          <a:bodyPr>
            <a:normAutofit/>
          </a:bodyPr>
          <a:lstStyle/>
          <a:p>
            <a:pPr marL="0" indent="0">
              <a:buNone/>
            </a:pPr>
            <a:r>
              <a:rPr lang="es-ES" b="1" dirty="0"/>
              <a:t>Distorsión:</a:t>
            </a:r>
          </a:p>
          <a:p>
            <a:pPr>
              <a:buFont typeface="Arial" panose="020B0604020202020204" pitchFamily="34" charset="0"/>
              <a:buChar char="•"/>
            </a:pPr>
            <a:r>
              <a:rPr lang="es-ES" b="1" dirty="0"/>
              <a:t>Definición</a:t>
            </a:r>
            <a:r>
              <a:rPr lang="es-ES" dirty="0"/>
              <a:t>: La distorsión es la desviación de la forma rectilínea de las líneas en la imagen. Puede ser de tipo barril (las líneas rectas parecen curvarse hacia afuera) o de tipo cojín (las líneas rectas parecen curvarse hacia adentro).</a:t>
            </a:r>
          </a:p>
          <a:p>
            <a:pPr>
              <a:buFont typeface="Arial" panose="020B0604020202020204" pitchFamily="34" charset="0"/>
              <a:buChar char="•"/>
            </a:pPr>
            <a:r>
              <a:rPr lang="es-ES" b="1" dirty="0"/>
              <a:t>Impacto en la Imagen</a:t>
            </a:r>
            <a:r>
              <a:rPr lang="es-ES" dirty="0"/>
              <a:t>: Puede afectar la precisión geométrica de las imágenes, especialmente en aplicaciones como la fotografía arquitectónica o la cartografía.</a:t>
            </a:r>
          </a:p>
          <a:p>
            <a:pPr marL="0" indent="0">
              <a:buNone/>
            </a:pPr>
            <a:endParaRPr lang="es-ES" dirty="0"/>
          </a:p>
        </p:txBody>
      </p:sp>
      <p:pic>
        <p:nvPicPr>
          <p:cNvPr id="5" name="Imagen 4">
            <a:extLst>
              <a:ext uri="{FF2B5EF4-FFF2-40B4-BE49-F238E27FC236}">
                <a16:creationId xmlns:a16="http://schemas.microsoft.com/office/drawing/2014/main" id="{07E5210A-1333-0E36-E938-D0F548B8FCE1}"/>
              </a:ext>
            </a:extLst>
          </p:cNvPr>
          <p:cNvPicPr>
            <a:picLocks noChangeAspect="1"/>
          </p:cNvPicPr>
          <p:nvPr/>
        </p:nvPicPr>
        <p:blipFill>
          <a:blip r:embed="rId2"/>
          <a:stretch>
            <a:fillRect/>
          </a:stretch>
        </p:blipFill>
        <p:spPr>
          <a:xfrm>
            <a:off x="4045998" y="5204722"/>
            <a:ext cx="7135221" cy="1581371"/>
          </a:xfrm>
          <a:prstGeom prst="rect">
            <a:avLst/>
          </a:prstGeom>
        </p:spPr>
      </p:pic>
    </p:spTree>
    <p:extLst>
      <p:ext uri="{BB962C8B-B14F-4D97-AF65-F5344CB8AC3E}">
        <p14:creationId xmlns:p14="http://schemas.microsoft.com/office/powerpoint/2010/main" val="40102577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32" name="Rectangle 31">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761803" y="350196"/>
            <a:ext cx="4646904" cy="1624520"/>
          </a:xfrm>
        </p:spPr>
        <p:txBody>
          <a:bodyPr anchor="ctr">
            <a:normAutofit/>
          </a:bodyPr>
          <a:lstStyle/>
          <a:p>
            <a:r>
              <a:rPr lang="es-MX" sz="4000"/>
              <a:t>Óptica – </a:t>
            </a:r>
            <a:r>
              <a:rPr lang="es-ES" sz="4000"/>
              <a:t>Ópticas Tipo Zoom</a:t>
            </a:r>
            <a:endParaRPr lang="es-MX" sz="4000"/>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761802" y="2743200"/>
            <a:ext cx="4646905" cy="3613149"/>
          </a:xfrm>
        </p:spPr>
        <p:txBody>
          <a:bodyPr anchor="ctr">
            <a:normAutofit/>
          </a:bodyPr>
          <a:lstStyle/>
          <a:p>
            <a:pPr marL="0" indent="0">
              <a:buNone/>
            </a:pPr>
            <a:r>
              <a:rPr lang="es-ES" sz="1600"/>
              <a:t>Una lente zoom tiene una longitud focal variable, lo que permite al usuario cambiar el campo de visión y la magnificación sin cambiar la lente.</a:t>
            </a:r>
          </a:p>
          <a:p>
            <a:pPr marL="0" indent="0">
              <a:buNone/>
            </a:pPr>
            <a:r>
              <a:rPr lang="es-ES" sz="1600" b="1"/>
              <a:t>Tipos de Ópticas Zoom:</a:t>
            </a:r>
          </a:p>
          <a:p>
            <a:pPr>
              <a:buFont typeface="Arial" panose="020B0604020202020204" pitchFamily="34" charset="0"/>
              <a:buChar char="•"/>
            </a:pPr>
            <a:r>
              <a:rPr lang="es-ES" sz="1600" b="1"/>
              <a:t>Zoom Óptico</a:t>
            </a:r>
            <a:r>
              <a:rPr lang="es-ES" sz="1600"/>
              <a:t>: El zoom óptico cambia la longitud focal real de la lente, lo que permite un acercamiento sin pérdida de calidad.</a:t>
            </a:r>
          </a:p>
          <a:p>
            <a:pPr marL="0" indent="0">
              <a:buNone/>
            </a:pPr>
            <a:endParaRPr lang="es-ES" sz="1600"/>
          </a:p>
          <a:p>
            <a:pPr>
              <a:buFont typeface="Arial" panose="020B0604020202020204" pitchFamily="34" charset="0"/>
              <a:buChar char="•"/>
            </a:pPr>
            <a:r>
              <a:rPr lang="es-ES" sz="1600" b="1"/>
              <a:t>Zoom Digital</a:t>
            </a:r>
            <a:r>
              <a:rPr lang="es-ES" sz="1600"/>
              <a:t>: El zoom digital no cambia la óptica física, sino que recorta y amplía la imagen capturada por el sensor, lo que puede resultar en pérdida de calidad.</a:t>
            </a:r>
          </a:p>
          <a:p>
            <a:pPr marL="0" indent="0">
              <a:buNone/>
            </a:pPr>
            <a:endParaRPr lang="es-ES" sz="1600"/>
          </a:p>
        </p:txBody>
      </p:sp>
      <p:pic>
        <p:nvPicPr>
          <p:cNvPr id="26" name="Picture 25" descr="Lente de cámara">
            <a:extLst>
              <a:ext uri="{FF2B5EF4-FFF2-40B4-BE49-F238E27FC236}">
                <a16:creationId xmlns:a16="http://schemas.microsoft.com/office/drawing/2014/main" id="{C043D002-EC13-5217-7E41-1002DD1C366A}"/>
              </a:ext>
            </a:extLst>
          </p:cNvPr>
          <p:cNvPicPr>
            <a:picLocks noChangeAspect="1"/>
          </p:cNvPicPr>
          <p:nvPr/>
        </p:nvPicPr>
        <p:blipFill>
          <a:blip r:embed="rId2"/>
          <a:srcRect l="7744" r="32855" b="-2"/>
          <a:stretch/>
        </p:blipFill>
        <p:spPr>
          <a:xfrm>
            <a:off x="6096000" y="1"/>
            <a:ext cx="6102825" cy="6858000"/>
          </a:xfrm>
          <a:prstGeom prst="rect">
            <a:avLst/>
          </a:prstGeom>
        </p:spPr>
      </p:pic>
    </p:spTree>
    <p:extLst>
      <p:ext uri="{BB962C8B-B14F-4D97-AF65-F5344CB8AC3E}">
        <p14:creationId xmlns:p14="http://schemas.microsoft.com/office/powerpoint/2010/main" val="8317291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524562C0-2495-6E21-2526-B007133EC76E}"/>
              </a:ext>
            </a:extLst>
          </p:cNvPr>
          <p:cNvPicPr>
            <a:picLocks noGrp="1" noChangeAspect="1"/>
          </p:cNvPicPr>
          <p:nvPr>
            <p:ph idx="1"/>
          </p:nvPr>
        </p:nvPicPr>
        <p:blipFill>
          <a:blip r:embed="rId2"/>
          <a:stretch>
            <a:fillRect/>
          </a:stretch>
        </p:blipFill>
        <p:spPr>
          <a:xfrm>
            <a:off x="1563329" y="967806"/>
            <a:ext cx="7707607" cy="5150163"/>
          </a:xfrm>
        </p:spPr>
      </p:pic>
    </p:spTree>
    <p:extLst>
      <p:ext uri="{BB962C8B-B14F-4D97-AF65-F5344CB8AC3E}">
        <p14:creationId xmlns:p14="http://schemas.microsoft.com/office/powerpoint/2010/main" val="27343614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541249B0-CC72-08F7-897B-BAADF358D4BD}"/>
              </a:ext>
            </a:extLst>
          </p:cNvPr>
          <p:cNvPicPr>
            <a:picLocks noChangeAspect="1"/>
          </p:cNvPicPr>
          <p:nvPr/>
        </p:nvPicPr>
        <p:blipFill>
          <a:blip r:embed="rId2"/>
          <a:srcRect l="12662" r="42963"/>
          <a:stretch/>
        </p:blipFill>
        <p:spPr>
          <a:xfrm>
            <a:off x="-1" y="-2"/>
            <a:ext cx="5410198" cy="6858002"/>
          </a:xfrm>
          <a:prstGeom prst="rect">
            <a:avLst/>
          </a:prstGeom>
        </p:spPr>
      </p:pic>
      <p:sp useBgFill="1">
        <p:nvSpPr>
          <p:cNvPr id="32" name="Rectangle 31">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6115317" y="405685"/>
            <a:ext cx="5464968" cy="1559301"/>
          </a:xfrm>
        </p:spPr>
        <p:txBody>
          <a:bodyPr>
            <a:normAutofit/>
          </a:bodyPr>
          <a:lstStyle/>
          <a:p>
            <a:r>
              <a:rPr lang="es-MX" sz="4000"/>
              <a:t>Óptica – </a:t>
            </a:r>
            <a:r>
              <a:rPr lang="es-ES" sz="4000"/>
              <a:t>Ópticas Tipo Zoom</a:t>
            </a:r>
            <a:endParaRPr lang="es-MX" sz="4000"/>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69204" y="2469823"/>
            <a:ext cx="5593453" cy="3770255"/>
          </a:xfrm>
        </p:spPr>
        <p:txBody>
          <a:bodyPr anchor="ctr">
            <a:normAutofit/>
          </a:bodyPr>
          <a:lstStyle/>
          <a:p>
            <a:pPr marL="0" indent="0">
              <a:buNone/>
            </a:pPr>
            <a:r>
              <a:rPr lang="es-ES" sz="1600" dirty="0"/>
              <a:t>Una lente zoom tiene una longitud focal variable, lo que permite al usuario cambiar el campo de visión y la magnificación sin cambiar la lente.</a:t>
            </a:r>
          </a:p>
          <a:p>
            <a:pPr marL="0" indent="0">
              <a:buNone/>
            </a:pPr>
            <a:endParaRPr lang="es-ES" sz="1600" b="1" dirty="0"/>
          </a:p>
          <a:p>
            <a:pPr>
              <a:buFont typeface="Arial" panose="020B0604020202020204" pitchFamily="34" charset="0"/>
              <a:buChar char="•"/>
            </a:pPr>
            <a:r>
              <a:rPr lang="es-ES" sz="1600" b="1" dirty="0"/>
              <a:t>Ventajas</a:t>
            </a:r>
            <a:r>
              <a:rPr lang="es-ES" sz="1600" dirty="0"/>
              <a:t>: Versatilidad para capturar tanto escenas amplias como detalles lejanos, sin necesidad de cambiar de lente.</a:t>
            </a:r>
          </a:p>
          <a:p>
            <a:pPr>
              <a:buFont typeface="Arial" panose="020B0604020202020204" pitchFamily="34" charset="0"/>
              <a:buChar char="•"/>
            </a:pPr>
            <a:endParaRPr lang="es-ES" sz="1600" dirty="0"/>
          </a:p>
          <a:p>
            <a:pPr>
              <a:buFont typeface="Arial" panose="020B0604020202020204" pitchFamily="34" charset="0"/>
              <a:buChar char="•"/>
            </a:pPr>
            <a:r>
              <a:rPr lang="es-ES" sz="1600" b="1" dirty="0"/>
              <a:t>Desventajas</a:t>
            </a:r>
            <a:r>
              <a:rPr lang="es-ES" sz="1600" dirty="0"/>
              <a:t>: Las lentes zoom suelen ser más pesadas y costosas que las lentes de longitud focal fija (primes), y pueden tener una menor calidad óptica, especialmente en los extremos de la longitud focal.</a:t>
            </a:r>
          </a:p>
          <a:p>
            <a:pPr marL="0" indent="0">
              <a:buNone/>
            </a:pPr>
            <a:endParaRPr lang="es-ES" sz="1600" dirty="0"/>
          </a:p>
        </p:txBody>
      </p:sp>
    </p:spTree>
    <p:extLst>
      <p:ext uri="{BB962C8B-B14F-4D97-AF65-F5344CB8AC3E}">
        <p14:creationId xmlns:p14="http://schemas.microsoft.com/office/powerpoint/2010/main" val="38915596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118087"/>
            <a:ext cx="10515600" cy="1325563"/>
          </a:xfrm>
        </p:spPr>
        <p:txBody>
          <a:bodyPr>
            <a:normAutofit/>
          </a:bodyPr>
          <a:lstStyle/>
          <a:p>
            <a:r>
              <a:rPr lang="es-MX" sz="5400" dirty="0"/>
              <a:t>Óptica – </a:t>
            </a:r>
            <a:r>
              <a:rPr lang="es-ES" sz="5400" dirty="0"/>
              <a:t>Modelo Pin-</a:t>
            </a:r>
            <a:r>
              <a:rPr lang="es-ES" sz="5400" dirty="0" err="1"/>
              <a:t>hole</a:t>
            </a:r>
            <a:endParaRPr lang="es-MX" sz="5400" dirty="0"/>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570271" y="1814073"/>
            <a:ext cx="11618681" cy="5052611"/>
          </a:xfrm>
        </p:spPr>
        <p:txBody>
          <a:bodyPr>
            <a:normAutofit fontScale="92500" lnSpcReduction="20000"/>
          </a:bodyPr>
          <a:lstStyle/>
          <a:p>
            <a:pPr marL="0" indent="0">
              <a:buNone/>
            </a:pPr>
            <a:r>
              <a:rPr lang="es-ES" dirty="0"/>
              <a:t>Es un modelo simplificado de una cámara donde un pequeño orificio (pin-</a:t>
            </a:r>
            <a:r>
              <a:rPr lang="es-ES" dirty="0" err="1"/>
              <a:t>hole</a:t>
            </a:r>
            <a:r>
              <a:rPr lang="es-ES" dirty="0"/>
              <a:t>) actúa como una lente, permitiendo que los rayos de luz entren en la cámara para formar una imagen en la superficie opuesta.</a:t>
            </a:r>
          </a:p>
          <a:p>
            <a:pPr marL="0" indent="0">
              <a:buNone/>
            </a:pPr>
            <a:r>
              <a:rPr lang="es-ES" b="1" dirty="0"/>
              <a:t>Principios del Modelo:</a:t>
            </a:r>
          </a:p>
          <a:p>
            <a:pPr>
              <a:buFont typeface="Arial" panose="020B0604020202020204" pitchFamily="34" charset="0"/>
              <a:buChar char="•"/>
            </a:pPr>
            <a:r>
              <a:rPr lang="es-ES" b="1" dirty="0"/>
              <a:t>Proyección</a:t>
            </a:r>
            <a:r>
              <a:rPr lang="es-ES" dirty="0"/>
              <a:t>: La imagen formada es una proyección en perspectiva de la escena, invertida y de menor tamaño.</a:t>
            </a:r>
          </a:p>
          <a:p>
            <a:pPr>
              <a:buFont typeface="Arial" panose="020B0604020202020204" pitchFamily="34" charset="0"/>
              <a:buChar char="•"/>
            </a:pPr>
            <a:r>
              <a:rPr lang="es-ES" b="1" dirty="0"/>
              <a:t>Simplicidad</a:t>
            </a:r>
            <a:r>
              <a:rPr lang="es-ES" dirty="0"/>
              <a:t>: No tiene lentes, por lo que no sufre de aberraciones ópticas, pero requiere tiempos de exposición largos debido a la limitada cantidad de luz que entra por el pin-</a:t>
            </a:r>
            <a:r>
              <a:rPr lang="es-ES" dirty="0" err="1"/>
              <a:t>hole</a:t>
            </a:r>
            <a:r>
              <a:rPr lang="es-ES" dirty="0"/>
              <a:t>.</a:t>
            </a:r>
          </a:p>
          <a:p>
            <a:pPr marL="0" indent="0">
              <a:buNone/>
            </a:pPr>
            <a:r>
              <a:rPr lang="es-ES" b="1" dirty="0"/>
              <a:t>Aplicaciones:</a:t>
            </a:r>
          </a:p>
          <a:p>
            <a:pPr>
              <a:buFont typeface="Arial" panose="020B0604020202020204" pitchFamily="34" charset="0"/>
              <a:buChar char="•"/>
            </a:pPr>
            <a:r>
              <a:rPr lang="es-ES" b="1" dirty="0"/>
              <a:t>Cámaras Pin-</a:t>
            </a:r>
            <a:r>
              <a:rPr lang="es-ES" b="1" dirty="0" err="1"/>
              <a:t>hole</a:t>
            </a:r>
            <a:r>
              <a:rPr lang="es-ES" dirty="0"/>
              <a:t>: Utilizadas en fotografía artística y en situaciones donde se desea un enfoque infinito y una gran profundidad de campo.</a:t>
            </a:r>
          </a:p>
          <a:p>
            <a:pPr>
              <a:buFont typeface="Arial" panose="020B0604020202020204" pitchFamily="34" charset="0"/>
              <a:buChar char="•"/>
            </a:pPr>
            <a:r>
              <a:rPr lang="es-ES" b="1" dirty="0"/>
              <a:t>Modelo Teórico</a:t>
            </a:r>
            <a:r>
              <a:rPr lang="es-ES" dirty="0"/>
              <a:t>: Usado como base en el estudio de la geometría de la proyección en visión por computadora.</a:t>
            </a:r>
          </a:p>
          <a:p>
            <a:pPr marL="0" indent="0">
              <a:buNone/>
            </a:pPr>
            <a:endParaRPr lang="es-ES" dirty="0"/>
          </a:p>
        </p:txBody>
      </p:sp>
    </p:spTree>
    <p:extLst>
      <p:ext uri="{BB962C8B-B14F-4D97-AF65-F5344CB8AC3E}">
        <p14:creationId xmlns:p14="http://schemas.microsoft.com/office/powerpoint/2010/main" val="4006317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B28FB9-0B9B-5EA2-2007-DE0AF340C2B6}"/>
              </a:ext>
            </a:extLst>
          </p:cNvPr>
          <p:cNvSpPr>
            <a:spLocks noGrp="1"/>
          </p:cNvSpPr>
          <p:nvPr>
            <p:ph type="title"/>
          </p:nvPr>
        </p:nvSpPr>
        <p:spPr>
          <a:xfrm>
            <a:off x="501445" y="335628"/>
            <a:ext cx="10852355" cy="1325563"/>
          </a:xfrm>
        </p:spPr>
        <p:txBody>
          <a:bodyPr/>
          <a:lstStyle/>
          <a:p>
            <a:r>
              <a:rPr lang="es-MX" dirty="0"/>
              <a:t>Etapas Fundamentales de PDI – Tipos de Visión</a:t>
            </a:r>
          </a:p>
        </p:txBody>
      </p:sp>
      <p:sp>
        <p:nvSpPr>
          <p:cNvPr id="7" name="Marcador de contenido 6">
            <a:extLst>
              <a:ext uri="{FF2B5EF4-FFF2-40B4-BE49-F238E27FC236}">
                <a16:creationId xmlns:a16="http://schemas.microsoft.com/office/drawing/2014/main" id="{A7490613-6368-8471-7AF5-FFA739AE3B7F}"/>
              </a:ext>
            </a:extLst>
          </p:cNvPr>
          <p:cNvSpPr>
            <a:spLocks noGrp="1"/>
          </p:cNvSpPr>
          <p:nvPr>
            <p:ph idx="1"/>
          </p:nvPr>
        </p:nvSpPr>
        <p:spPr/>
        <p:txBody>
          <a:bodyPr>
            <a:normAutofit lnSpcReduction="10000"/>
          </a:bodyPr>
          <a:lstStyle/>
          <a:p>
            <a:pPr marL="0" indent="0">
              <a:buNone/>
            </a:pPr>
            <a:r>
              <a:rPr lang="es-ES" dirty="0"/>
              <a:t>Visión de Bajo Nivel: </a:t>
            </a:r>
          </a:p>
          <a:p>
            <a:r>
              <a:rPr lang="es-ES" dirty="0"/>
              <a:t>La visión de bajo nivel se refiere a las primeras etapas del procesamiento de imágenes, donde se llevan a cabo operaciones básicas y locales en los píxeles de la imagen para mejorarla o extraer características elementales.</a:t>
            </a:r>
          </a:p>
          <a:p>
            <a:r>
              <a:rPr lang="es-ES" dirty="0"/>
              <a:t>Estas operaciones no requieren un entendimiento profundo del contenido de la imagen; en cambio, se enfocan en manipular y analizar los datos visuales de manera directa. La visión de bajo nivel incluye técnicas fundamentales que preparan la imagen para análisis posteriores.</a:t>
            </a:r>
          </a:p>
          <a:p>
            <a:r>
              <a:rPr lang="es-ES" dirty="0"/>
              <a:t>Ej. Reducir ruido, suavizar la imagen, detección de bordes, etc.</a:t>
            </a:r>
          </a:p>
          <a:p>
            <a:endParaRPr lang="es-ES" dirty="0"/>
          </a:p>
        </p:txBody>
      </p:sp>
    </p:spTree>
    <p:extLst>
      <p:ext uri="{BB962C8B-B14F-4D97-AF65-F5344CB8AC3E}">
        <p14:creationId xmlns:p14="http://schemas.microsoft.com/office/powerpoint/2010/main" val="1601235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B28FB9-0B9B-5EA2-2007-DE0AF340C2B6}"/>
              </a:ext>
            </a:extLst>
          </p:cNvPr>
          <p:cNvSpPr>
            <a:spLocks noGrp="1"/>
          </p:cNvSpPr>
          <p:nvPr>
            <p:ph type="title"/>
          </p:nvPr>
        </p:nvSpPr>
        <p:spPr>
          <a:xfrm>
            <a:off x="501445" y="335628"/>
            <a:ext cx="10852355" cy="1325563"/>
          </a:xfrm>
        </p:spPr>
        <p:txBody>
          <a:bodyPr/>
          <a:lstStyle/>
          <a:p>
            <a:r>
              <a:rPr lang="es-MX" dirty="0"/>
              <a:t>Etapas Fundamentales de PDI – Tipos de Visión</a:t>
            </a:r>
          </a:p>
        </p:txBody>
      </p:sp>
      <p:sp>
        <p:nvSpPr>
          <p:cNvPr id="7" name="Marcador de contenido 6">
            <a:extLst>
              <a:ext uri="{FF2B5EF4-FFF2-40B4-BE49-F238E27FC236}">
                <a16:creationId xmlns:a16="http://schemas.microsoft.com/office/drawing/2014/main" id="{A7490613-6368-8471-7AF5-FFA739AE3B7F}"/>
              </a:ext>
            </a:extLst>
          </p:cNvPr>
          <p:cNvSpPr>
            <a:spLocks noGrp="1"/>
          </p:cNvSpPr>
          <p:nvPr>
            <p:ph idx="1"/>
          </p:nvPr>
        </p:nvSpPr>
        <p:spPr/>
        <p:txBody>
          <a:bodyPr>
            <a:normAutofit/>
          </a:bodyPr>
          <a:lstStyle/>
          <a:p>
            <a:pPr marL="0" indent="0">
              <a:buNone/>
            </a:pPr>
            <a:r>
              <a:rPr lang="es-ES" dirty="0"/>
              <a:t>Visión de Alto Nivel</a:t>
            </a:r>
          </a:p>
          <a:p>
            <a:r>
              <a:rPr lang="es-ES" dirty="0"/>
              <a:t>La visión de alto nivel es la etapa más avanzada del procesamiento de imágenes, donde el enfoque se desplaza de la manipulación de píxeles a la interpretación y comprensión del contenido de la imagen.</a:t>
            </a:r>
          </a:p>
          <a:p>
            <a:r>
              <a:rPr lang="es-ES" dirty="0"/>
              <a:t>Se busca identificar y entender los objetos, escenas y patrones dentro de la imagen, y se relaciona directamente con la inteligencia artificial y el reconocimiento de patrones.</a:t>
            </a:r>
          </a:p>
          <a:p>
            <a:r>
              <a:rPr lang="es-ES" dirty="0"/>
              <a:t>Ej. Identificación de objetos, identificación del contexto de </a:t>
            </a:r>
            <a:r>
              <a:rPr lang="es-ES"/>
              <a:t>la imagen, etc.</a:t>
            </a:r>
            <a:endParaRPr lang="es-ES" dirty="0"/>
          </a:p>
          <a:p>
            <a:endParaRPr lang="es-ES" dirty="0"/>
          </a:p>
        </p:txBody>
      </p:sp>
    </p:spTree>
    <p:extLst>
      <p:ext uri="{BB962C8B-B14F-4D97-AF65-F5344CB8AC3E}">
        <p14:creationId xmlns:p14="http://schemas.microsoft.com/office/powerpoint/2010/main" val="18309228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8FB312-D836-0D79-34C7-62780FA1FBF6}"/>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36C3698B-1C8F-878B-79AB-BD6381E0389C}"/>
              </a:ext>
            </a:extLst>
          </p:cNvPr>
          <p:cNvSpPr>
            <a:spLocks noGrp="1"/>
          </p:cNvSpPr>
          <p:nvPr>
            <p:ph idx="1"/>
          </p:nvPr>
        </p:nvSpPr>
        <p:spPr/>
        <p:txBody>
          <a:bodyPr/>
          <a:lstStyle/>
          <a:p>
            <a:r>
              <a:rPr lang="es-MX" dirty="0"/>
              <a:t>Ejemplo: Segmentación</a:t>
            </a:r>
          </a:p>
          <a:p>
            <a:endParaRPr lang="es-MX" dirty="0"/>
          </a:p>
          <a:p>
            <a:r>
              <a:rPr lang="es-MX" dirty="0"/>
              <a:t>Colores: https://www.google.com/search?q=rgb+color+picker&amp;rlz=1C1ALOY_esMX985MX985&amp;oq=rgb&amp;gs_lcrp=EgZjaHJvbWUqDQgEEAAYgwEYsQMYgAQyDAgAEEUYORixAxiABDIKCAEQABixAxiABDINCAIQABiDARixAxiABDIKCAMQABixAxiABDINCAQQABiDARixAxiABDIHCAUQABiABDIHCAYQABiABDIGCAcQRRg90gEINTYzNmowajeoAgCwAgA&amp;sourceid=chrome&amp;ie=UTF-8</a:t>
            </a:r>
          </a:p>
        </p:txBody>
      </p:sp>
    </p:spTree>
    <p:extLst>
      <p:ext uri="{BB962C8B-B14F-4D97-AF65-F5344CB8AC3E}">
        <p14:creationId xmlns:p14="http://schemas.microsoft.com/office/powerpoint/2010/main" val="18589950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D24BFD5-D814-402B-B6C4-EEF6AE14B0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B997197-49FF-0D36-A22E-8BF0F54E0E85}"/>
              </a:ext>
            </a:extLst>
          </p:cNvPr>
          <p:cNvSpPr>
            <a:spLocks noGrp="1"/>
          </p:cNvSpPr>
          <p:nvPr>
            <p:ph type="title"/>
          </p:nvPr>
        </p:nvSpPr>
        <p:spPr>
          <a:xfrm>
            <a:off x="838200" y="1122362"/>
            <a:ext cx="6281928" cy="4135437"/>
          </a:xfrm>
        </p:spPr>
        <p:txBody>
          <a:bodyPr vert="horz" lIns="91440" tIns="45720" rIns="91440" bIns="45720" rtlCol="0" anchor="b">
            <a:normAutofit/>
          </a:bodyPr>
          <a:lstStyle/>
          <a:p>
            <a:r>
              <a:rPr lang="en-US" sz="6600" kern="1200" dirty="0" err="1">
                <a:solidFill>
                  <a:schemeClr val="tx1"/>
                </a:solidFill>
                <a:latin typeface="+mj-lt"/>
                <a:ea typeface="+mj-ea"/>
                <a:cs typeface="+mj-cs"/>
              </a:rPr>
              <a:t>Elementos</a:t>
            </a:r>
            <a:r>
              <a:rPr lang="en-US" sz="6600" kern="1200" dirty="0">
                <a:solidFill>
                  <a:schemeClr val="tx1"/>
                </a:solidFill>
                <a:latin typeface="+mj-lt"/>
                <a:ea typeface="+mj-ea"/>
                <a:cs typeface="+mj-cs"/>
              </a:rPr>
              <a:t> de un Sistema de </a:t>
            </a:r>
            <a:r>
              <a:rPr lang="en-US" sz="6600" kern="1200" dirty="0" err="1">
                <a:solidFill>
                  <a:schemeClr val="tx1"/>
                </a:solidFill>
                <a:latin typeface="+mj-lt"/>
                <a:ea typeface="+mj-ea"/>
                <a:cs typeface="+mj-cs"/>
              </a:rPr>
              <a:t>Visión</a:t>
            </a:r>
            <a:r>
              <a:rPr lang="en-US" sz="6600" kern="1200" dirty="0">
                <a:solidFill>
                  <a:schemeClr val="tx1"/>
                </a:solidFill>
                <a:latin typeface="+mj-lt"/>
                <a:ea typeface="+mj-ea"/>
                <a:cs typeface="+mj-cs"/>
              </a:rPr>
              <a:t> </a:t>
            </a:r>
            <a:r>
              <a:rPr lang="en-US" sz="6600" kern="1200" dirty="0" err="1">
                <a:solidFill>
                  <a:schemeClr val="tx1"/>
                </a:solidFill>
                <a:latin typeface="+mj-lt"/>
                <a:ea typeface="+mj-ea"/>
                <a:cs typeface="+mj-cs"/>
              </a:rPr>
              <a:t>por</a:t>
            </a:r>
            <a:r>
              <a:rPr lang="en-US" sz="6600" kern="1200" dirty="0">
                <a:solidFill>
                  <a:schemeClr val="tx1"/>
                </a:solidFill>
                <a:latin typeface="+mj-lt"/>
                <a:ea typeface="+mj-ea"/>
                <a:cs typeface="+mj-cs"/>
              </a:rPr>
              <a:t> </a:t>
            </a:r>
            <a:r>
              <a:rPr lang="en-US" sz="6600" kern="1200" dirty="0" err="1">
                <a:solidFill>
                  <a:schemeClr val="tx1"/>
                </a:solidFill>
                <a:latin typeface="+mj-lt"/>
                <a:ea typeface="+mj-ea"/>
                <a:cs typeface="+mj-cs"/>
              </a:rPr>
              <a:t>Computadora</a:t>
            </a:r>
            <a:endParaRPr lang="en-US" sz="6600" kern="1200" dirty="0">
              <a:solidFill>
                <a:schemeClr val="tx1"/>
              </a:solidFill>
              <a:latin typeface="+mj-lt"/>
              <a:ea typeface="+mj-ea"/>
              <a:cs typeface="+mj-cs"/>
            </a:endParaRPr>
          </a:p>
        </p:txBody>
      </p:sp>
      <p:sp>
        <p:nvSpPr>
          <p:cNvPr id="9" name="Rectangle 8">
            <a:extLst>
              <a:ext uri="{FF2B5EF4-FFF2-40B4-BE49-F238E27FC236}">
                <a16:creationId xmlns:a16="http://schemas.microsoft.com/office/drawing/2014/main" id="{36FED7E8-9A97-475F-9FA4-113410D443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06139" y="1031284"/>
            <a:ext cx="3647661" cy="4436126"/>
          </a:xfrm>
          <a:custGeom>
            <a:avLst/>
            <a:gdLst>
              <a:gd name="connsiteX0" fmla="*/ 0 w 3647661"/>
              <a:gd name="connsiteY0" fmla="*/ 0 h 4436126"/>
              <a:gd name="connsiteX1" fmla="*/ 498514 w 3647661"/>
              <a:gd name="connsiteY1" fmla="*/ 0 h 4436126"/>
              <a:gd name="connsiteX2" fmla="*/ 1069981 w 3647661"/>
              <a:gd name="connsiteY2" fmla="*/ 0 h 4436126"/>
              <a:gd name="connsiteX3" fmla="*/ 1714401 w 3647661"/>
              <a:gd name="connsiteY3" fmla="*/ 0 h 4436126"/>
              <a:gd name="connsiteX4" fmla="*/ 2285868 w 3647661"/>
              <a:gd name="connsiteY4" fmla="*/ 0 h 4436126"/>
              <a:gd name="connsiteX5" fmla="*/ 2784381 w 3647661"/>
              <a:gd name="connsiteY5" fmla="*/ 0 h 4436126"/>
              <a:gd name="connsiteX6" fmla="*/ 3647661 w 3647661"/>
              <a:gd name="connsiteY6" fmla="*/ 0 h 4436126"/>
              <a:gd name="connsiteX7" fmla="*/ 3647661 w 3647661"/>
              <a:gd name="connsiteY7" fmla="*/ 633732 h 4436126"/>
              <a:gd name="connsiteX8" fmla="*/ 3647661 w 3647661"/>
              <a:gd name="connsiteY8" fmla="*/ 1267465 h 4436126"/>
              <a:gd name="connsiteX9" fmla="*/ 3647661 w 3647661"/>
              <a:gd name="connsiteY9" fmla="*/ 1768113 h 4436126"/>
              <a:gd name="connsiteX10" fmla="*/ 3647661 w 3647661"/>
              <a:gd name="connsiteY10" fmla="*/ 2446207 h 4436126"/>
              <a:gd name="connsiteX11" fmla="*/ 3647661 w 3647661"/>
              <a:gd name="connsiteY11" fmla="*/ 2946855 h 4436126"/>
              <a:gd name="connsiteX12" fmla="*/ 3647661 w 3647661"/>
              <a:gd name="connsiteY12" fmla="*/ 3580587 h 4436126"/>
              <a:gd name="connsiteX13" fmla="*/ 3647661 w 3647661"/>
              <a:gd name="connsiteY13" fmla="*/ 4436126 h 4436126"/>
              <a:gd name="connsiteX14" fmla="*/ 3039718 w 3647661"/>
              <a:gd name="connsiteY14" fmla="*/ 4436126 h 4436126"/>
              <a:gd name="connsiteX15" fmla="*/ 2431774 w 3647661"/>
              <a:gd name="connsiteY15" fmla="*/ 4436126 h 4436126"/>
              <a:gd name="connsiteX16" fmla="*/ 1823831 w 3647661"/>
              <a:gd name="connsiteY16" fmla="*/ 4436126 h 4436126"/>
              <a:gd name="connsiteX17" fmla="*/ 1288840 w 3647661"/>
              <a:gd name="connsiteY17" fmla="*/ 4436126 h 4436126"/>
              <a:gd name="connsiteX18" fmla="*/ 607943 w 3647661"/>
              <a:gd name="connsiteY18" fmla="*/ 4436126 h 4436126"/>
              <a:gd name="connsiteX19" fmla="*/ 0 w 3647661"/>
              <a:gd name="connsiteY19" fmla="*/ 4436126 h 4436126"/>
              <a:gd name="connsiteX20" fmla="*/ 0 w 3647661"/>
              <a:gd name="connsiteY20" fmla="*/ 3758032 h 4436126"/>
              <a:gd name="connsiteX21" fmla="*/ 0 w 3647661"/>
              <a:gd name="connsiteY21" fmla="*/ 3035578 h 4436126"/>
              <a:gd name="connsiteX22" fmla="*/ 0 w 3647661"/>
              <a:gd name="connsiteY22" fmla="*/ 2401845 h 4436126"/>
              <a:gd name="connsiteX23" fmla="*/ 0 w 3647661"/>
              <a:gd name="connsiteY23" fmla="*/ 1768113 h 4436126"/>
              <a:gd name="connsiteX24" fmla="*/ 0 w 3647661"/>
              <a:gd name="connsiteY24" fmla="*/ 1178742 h 4436126"/>
              <a:gd name="connsiteX25" fmla="*/ 0 w 3647661"/>
              <a:gd name="connsiteY25" fmla="*/ 589371 h 4436126"/>
              <a:gd name="connsiteX26" fmla="*/ 0 w 3647661"/>
              <a:gd name="connsiteY26" fmla="*/ 0 h 4436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47661" h="4436126" fill="none" extrusionOk="0">
                <a:moveTo>
                  <a:pt x="0" y="0"/>
                </a:moveTo>
                <a:cubicBezTo>
                  <a:pt x="116158" y="-16963"/>
                  <a:pt x="364681" y="-4006"/>
                  <a:pt x="498514" y="0"/>
                </a:cubicBezTo>
                <a:cubicBezTo>
                  <a:pt x="632347" y="4006"/>
                  <a:pt x="950865" y="15164"/>
                  <a:pt x="1069981" y="0"/>
                </a:cubicBezTo>
                <a:cubicBezTo>
                  <a:pt x="1189097" y="-15164"/>
                  <a:pt x="1556518" y="-23132"/>
                  <a:pt x="1714401" y="0"/>
                </a:cubicBezTo>
                <a:cubicBezTo>
                  <a:pt x="1872284" y="23132"/>
                  <a:pt x="2015985" y="9364"/>
                  <a:pt x="2285868" y="0"/>
                </a:cubicBezTo>
                <a:cubicBezTo>
                  <a:pt x="2555751" y="-9364"/>
                  <a:pt x="2555148" y="14141"/>
                  <a:pt x="2784381" y="0"/>
                </a:cubicBezTo>
                <a:cubicBezTo>
                  <a:pt x="3013614" y="-14141"/>
                  <a:pt x="3216105" y="-3763"/>
                  <a:pt x="3647661" y="0"/>
                </a:cubicBezTo>
                <a:cubicBezTo>
                  <a:pt x="3623206" y="221859"/>
                  <a:pt x="3622213" y="458853"/>
                  <a:pt x="3647661" y="633732"/>
                </a:cubicBezTo>
                <a:cubicBezTo>
                  <a:pt x="3673109" y="808611"/>
                  <a:pt x="3674779" y="1138417"/>
                  <a:pt x="3647661" y="1267465"/>
                </a:cubicBezTo>
                <a:cubicBezTo>
                  <a:pt x="3620543" y="1396513"/>
                  <a:pt x="3664792" y="1625185"/>
                  <a:pt x="3647661" y="1768113"/>
                </a:cubicBezTo>
                <a:cubicBezTo>
                  <a:pt x="3630530" y="1911041"/>
                  <a:pt x="3671056" y="2135008"/>
                  <a:pt x="3647661" y="2446207"/>
                </a:cubicBezTo>
                <a:cubicBezTo>
                  <a:pt x="3624266" y="2757406"/>
                  <a:pt x="3642702" y="2713342"/>
                  <a:pt x="3647661" y="2946855"/>
                </a:cubicBezTo>
                <a:cubicBezTo>
                  <a:pt x="3652620" y="3180368"/>
                  <a:pt x="3664319" y="3290221"/>
                  <a:pt x="3647661" y="3580587"/>
                </a:cubicBezTo>
                <a:cubicBezTo>
                  <a:pt x="3631003" y="3870953"/>
                  <a:pt x="3617531" y="4259425"/>
                  <a:pt x="3647661" y="4436126"/>
                </a:cubicBezTo>
                <a:cubicBezTo>
                  <a:pt x="3523929" y="4410412"/>
                  <a:pt x="3241413" y="4436068"/>
                  <a:pt x="3039718" y="4436126"/>
                </a:cubicBezTo>
                <a:cubicBezTo>
                  <a:pt x="2838023" y="4436184"/>
                  <a:pt x="2630387" y="4431142"/>
                  <a:pt x="2431774" y="4436126"/>
                </a:cubicBezTo>
                <a:cubicBezTo>
                  <a:pt x="2233161" y="4441110"/>
                  <a:pt x="2003296" y="4449826"/>
                  <a:pt x="1823831" y="4436126"/>
                </a:cubicBezTo>
                <a:cubicBezTo>
                  <a:pt x="1644366" y="4422426"/>
                  <a:pt x="1399453" y="4442442"/>
                  <a:pt x="1288840" y="4436126"/>
                </a:cubicBezTo>
                <a:cubicBezTo>
                  <a:pt x="1178227" y="4429810"/>
                  <a:pt x="793482" y="4411099"/>
                  <a:pt x="607943" y="4436126"/>
                </a:cubicBezTo>
                <a:cubicBezTo>
                  <a:pt x="422404" y="4461153"/>
                  <a:pt x="158703" y="4453091"/>
                  <a:pt x="0" y="4436126"/>
                </a:cubicBezTo>
                <a:cubicBezTo>
                  <a:pt x="8129" y="4099466"/>
                  <a:pt x="23502" y="4014012"/>
                  <a:pt x="0" y="3758032"/>
                </a:cubicBezTo>
                <a:cubicBezTo>
                  <a:pt x="-23502" y="3502052"/>
                  <a:pt x="8018" y="3295661"/>
                  <a:pt x="0" y="3035578"/>
                </a:cubicBezTo>
                <a:cubicBezTo>
                  <a:pt x="-8018" y="2775495"/>
                  <a:pt x="-8720" y="2595880"/>
                  <a:pt x="0" y="2401845"/>
                </a:cubicBezTo>
                <a:cubicBezTo>
                  <a:pt x="8720" y="2207810"/>
                  <a:pt x="9279" y="1982551"/>
                  <a:pt x="0" y="1768113"/>
                </a:cubicBezTo>
                <a:cubicBezTo>
                  <a:pt x="-9279" y="1553675"/>
                  <a:pt x="7090" y="1354447"/>
                  <a:pt x="0" y="1178742"/>
                </a:cubicBezTo>
                <a:cubicBezTo>
                  <a:pt x="-7090" y="1003037"/>
                  <a:pt x="-23786" y="768334"/>
                  <a:pt x="0" y="589371"/>
                </a:cubicBezTo>
                <a:cubicBezTo>
                  <a:pt x="23786" y="410408"/>
                  <a:pt x="-16955" y="242082"/>
                  <a:pt x="0" y="0"/>
                </a:cubicBezTo>
                <a:close/>
              </a:path>
              <a:path w="3647661" h="4436126" stroke="0" extrusionOk="0">
                <a:moveTo>
                  <a:pt x="0" y="0"/>
                </a:moveTo>
                <a:cubicBezTo>
                  <a:pt x="171149" y="-7244"/>
                  <a:pt x="374684" y="2591"/>
                  <a:pt x="534990" y="0"/>
                </a:cubicBezTo>
                <a:cubicBezTo>
                  <a:pt x="695296" y="-2591"/>
                  <a:pt x="907320" y="7483"/>
                  <a:pt x="1069981" y="0"/>
                </a:cubicBezTo>
                <a:cubicBezTo>
                  <a:pt x="1232642" y="-7483"/>
                  <a:pt x="1543604" y="-26203"/>
                  <a:pt x="1677924" y="0"/>
                </a:cubicBezTo>
                <a:cubicBezTo>
                  <a:pt x="1812244" y="26203"/>
                  <a:pt x="2140632" y="31361"/>
                  <a:pt x="2322344" y="0"/>
                </a:cubicBezTo>
                <a:cubicBezTo>
                  <a:pt x="2504056" y="-31361"/>
                  <a:pt x="2658834" y="3381"/>
                  <a:pt x="2893811" y="0"/>
                </a:cubicBezTo>
                <a:cubicBezTo>
                  <a:pt x="3128788" y="-3381"/>
                  <a:pt x="3338741" y="-10376"/>
                  <a:pt x="3647661" y="0"/>
                </a:cubicBezTo>
                <a:cubicBezTo>
                  <a:pt x="3628986" y="244498"/>
                  <a:pt x="3624774" y="362520"/>
                  <a:pt x="3647661" y="545010"/>
                </a:cubicBezTo>
                <a:cubicBezTo>
                  <a:pt x="3670549" y="727500"/>
                  <a:pt x="3619543" y="968439"/>
                  <a:pt x="3647661" y="1134381"/>
                </a:cubicBezTo>
                <a:cubicBezTo>
                  <a:pt x="3675779" y="1300323"/>
                  <a:pt x="3670065" y="1646297"/>
                  <a:pt x="3647661" y="1856836"/>
                </a:cubicBezTo>
                <a:cubicBezTo>
                  <a:pt x="3625257" y="2067375"/>
                  <a:pt x="3632904" y="2315399"/>
                  <a:pt x="3647661" y="2490568"/>
                </a:cubicBezTo>
                <a:cubicBezTo>
                  <a:pt x="3662418" y="2665737"/>
                  <a:pt x="3616073" y="2880164"/>
                  <a:pt x="3647661" y="3124300"/>
                </a:cubicBezTo>
                <a:cubicBezTo>
                  <a:pt x="3679249" y="3368436"/>
                  <a:pt x="3677361" y="3519722"/>
                  <a:pt x="3647661" y="3758032"/>
                </a:cubicBezTo>
                <a:cubicBezTo>
                  <a:pt x="3617961" y="3996342"/>
                  <a:pt x="3615180" y="4147465"/>
                  <a:pt x="3647661" y="4436126"/>
                </a:cubicBezTo>
                <a:cubicBezTo>
                  <a:pt x="3506685" y="4421969"/>
                  <a:pt x="3266652" y="4433618"/>
                  <a:pt x="3149147" y="4436126"/>
                </a:cubicBezTo>
                <a:cubicBezTo>
                  <a:pt x="3031642" y="4438634"/>
                  <a:pt x="2832267" y="4432536"/>
                  <a:pt x="2650634" y="4436126"/>
                </a:cubicBezTo>
                <a:cubicBezTo>
                  <a:pt x="2469001" y="4439716"/>
                  <a:pt x="2324677" y="4416284"/>
                  <a:pt x="2042690" y="4436126"/>
                </a:cubicBezTo>
                <a:cubicBezTo>
                  <a:pt x="1760703" y="4455968"/>
                  <a:pt x="1686949" y="4416099"/>
                  <a:pt x="1398270" y="4436126"/>
                </a:cubicBezTo>
                <a:cubicBezTo>
                  <a:pt x="1109591" y="4456153"/>
                  <a:pt x="1071585" y="4455485"/>
                  <a:pt x="899756" y="4436126"/>
                </a:cubicBezTo>
                <a:cubicBezTo>
                  <a:pt x="727927" y="4416767"/>
                  <a:pt x="344407" y="4430463"/>
                  <a:pt x="0" y="4436126"/>
                </a:cubicBezTo>
                <a:cubicBezTo>
                  <a:pt x="5440" y="4303018"/>
                  <a:pt x="91" y="4161914"/>
                  <a:pt x="0" y="3891116"/>
                </a:cubicBezTo>
                <a:cubicBezTo>
                  <a:pt x="-91" y="3620318"/>
                  <a:pt x="-11601" y="3462294"/>
                  <a:pt x="0" y="3301745"/>
                </a:cubicBezTo>
                <a:cubicBezTo>
                  <a:pt x="11601" y="3141196"/>
                  <a:pt x="22776" y="2916996"/>
                  <a:pt x="0" y="2756735"/>
                </a:cubicBezTo>
                <a:cubicBezTo>
                  <a:pt x="-22776" y="2596474"/>
                  <a:pt x="5257" y="2440491"/>
                  <a:pt x="0" y="2256087"/>
                </a:cubicBezTo>
                <a:cubicBezTo>
                  <a:pt x="-5257" y="2071683"/>
                  <a:pt x="20189" y="1902567"/>
                  <a:pt x="0" y="1666716"/>
                </a:cubicBezTo>
                <a:cubicBezTo>
                  <a:pt x="-20189" y="1430865"/>
                  <a:pt x="-21241" y="1161108"/>
                  <a:pt x="0" y="988622"/>
                </a:cubicBezTo>
                <a:cubicBezTo>
                  <a:pt x="21241" y="816136"/>
                  <a:pt x="17108" y="406740"/>
                  <a:pt x="0" y="0"/>
                </a:cubicBezTo>
                <a:close/>
              </a:path>
            </a:pathLst>
          </a:custGeom>
          <a:solidFill>
            <a:schemeClr val="accent2"/>
          </a:solidFill>
          <a:ln w="57150">
            <a:solidFill>
              <a:schemeClr val="accent2"/>
            </a:solidFill>
            <a:extLst>
              <a:ext uri="{C807C97D-BFC1-408E-A445-0C87EB9F89A2}">
                <ask:lineSketchStyleProps xmlns:ask="http://schemas.microsoft.com/office/drawing/2018/sketchyshapes" sd="68728339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ketch line">
            <a:extLst>
              <a:ext uri="{FF2B5EF4-FFF2-40B4-BE49-F238E27FC236}">
                <a16:creationId xmlns:a16="http://schemas.microsoft.com/office/drawing/2014/main" id="{2A39B854-4B6C-4F7F-A602-6F97770CED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5439978"/>
            <a:ext cx="6281928" cy="18288"/>
          </a:xfrm>
          <a:custGeom>
            <a:avLst/>
            <a:gdLst>
              <a:gd name="connsiteX0" fmla="*/ 0 w 6281928"/>
              <a:gd name="connsiteY0" fmla="*/ 0 h 18288"/>
              <a:gd name="connsiteX1" fmla="*/ 572353 w 6281928"/>
              <a:gd name="connsiteY1" fmla="*/ 0 h 18288"/>
              <a:gd name="connsiteX2" fmla="*/ 1207526 w 6281928"/>
              <a:gd name="connsiteY2" fmla="*/ 0 h 18288"/>
              <a:gd name="connsiteX3" fmla="*/ 1779880 w 6281928"/>
              <a:gd name="connsiteY3" fmla="*/ 0 h 18288"/>
              <a:gd name="connsiteX4" fmla="*/ 2540691 w 6281928"/>
              <a:gd name="connsiteY4" fmla="*/ 0 h 18288"/>
              <a:gd name="connsiteX5" fmla="*/ 3238683 w 6281928"/>
              <a:gd name="connsiteY5" fmla="*/ 0 h 18288"/>
              <a:gd name="connsiteX6" fmla="*/ 3936675 w 6281928"/>
              <a:gd name="connsiteY6" fmla="*/ 0 h 18288"/>
              <a:gd name="connsiteX7" fmla="*/ 4760305 w 6281928"/>
              <a:gd name="connsiteY7" fmla="*/ 0 h 18288"/>
              <a:gd name="connsiteX8" fmla="*/ 5521117 w 6281928"/>
              <a:gd name="connsiteY8" fmla="*/ 0 h 18288"/>
              <a:gd name="connsiteX9" fmla="*/ 6281928 w 6281928"/>
              <a:gd name="connsiteY9" fmla="*/ 0 h 18288"/>
              <a:gd name="connsiteX10" fmla="*/ 6281928 w 6281928"/>
              <a:gd name="connsiteY10" fmla="*/ 18288 h 18288"/>
              <a:gd name="connsiteX11" fmla="*/ 5772394 w 6281928"/>
              <a:gd name="connsiteY11" fmla="*/ 18288 h 18288"/>
              <a:gd name="connsiteX12" fmla="*/ 5200040 w 6281928"/>
              <a:gd name="connsiteY12" fmla="*/ 18288 h 18288"/>
              <a:gd name="connsiteX13" fmla="*/ 4439229 w 6281928"/>
              <a:gd name="connsiteY13" fmla="*/ 18288 h 18288"/>
              <a:gd name="connsiteX14" fmla="*/ 3615599 w 6281928"/>
              <a:gd name="connsiteY14" fmla="*/ 18288 h 18288"/>
              <a:gd name="connsiteX15" fmla="*/ 2980426 w 6281928"/>
              <a:gd name="connsiteY15" fmla="*/ 18288 h 18288"/>
              <a:gd name="connsiteX16" fmla="*/ 2156795 w 6281928"/>
              <a:gd name="connsiteY16" fmla="*/ 18288 h 18288"/>
              <a:gd name="connsiteX17" fmla="*/ 1584442 w 6281928"/>
              <a:gd name="connsiteY17" fmla="*/ 18288 h 18288"/>
              <a:gd name="connsiteX18" fmla="*/ 1074908 w 6281928"/>
              <a:gd name="connsiteY18" fmla="*/ 18288 h 18288"/>
              <a:gd name="connsiteX19" fmla="*/ 0 w 6281928"/>
              <a:gd name="connsiteY19" fmla="*/ 18288 h 18288"/>
              <a:gd name="connsiteX20" fmla="*/ 0 w 6281928"/>
              <a:gd name="connsiteY2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281928" h="18288" fill="none" extrusionOk="0">
                <a:moveTo>
                  <a:pt x="0" y="0"/>
                </a:moveTo>
                <a:cubicBezTo>
                  <a:pt x="205960" y="24870"/>
                  <a:pt x="343550" y="5918"/>
                  <a:pt x="572353" y="0"/>
                </a:cubicBezTo>
                <a:cubicBezTo>
                  <a:pt x="801156" y="-5918"/>
                  <a:pt x="1015649" y="-11381"/>
                  <a:pt x="1207526" y="0"/>
                </a:cubicBezTo>
                <a:cubicBezTo>
                  <a:pt x="1399403" y="11381"/>
                  <a:pt x="1549725" y="7866"/>
                  <a:pt x="1779880" y="0"/>
                </a:cubicBezTo>
                <a:cubicBezTo>
                  <a:pt x="2010035" y="-7866"/>
                  <a:pt x="2190674" y="12826"/>
                  <a:pt x="2540691" y="0"/>
                </a:cubicBezTo>
                <a:cubicBezTo>
                  <a:pt x="2890708" y="-12826"/>
                  <a:pt x="3025718" y="-18534"/>
                  <a:pt x="3238683" y="0"/>
                </a:cubicBezTo>
                <a:cubicBezTo>
                  <a:pt x="3451648" y="18534"/>
                  <a:pt x="3603947" y="14884"/>
                  <a:pt x="3936675" y="0"/>
                </a:cubicBezTo>
                <a:cubicBezTo>
                  <a:pt x="4269403" y="-14884"/>
                  <a:pt x="4480718" y="-24607"/>
                  <a:pt x="4760305" y="0"/>
                </a:cubicBezTo>
                <a:cubicBezTo>
                  <a:pt x="5039892" y="24607"/>
                  <a:pt x="5359549" y="-31311"/>
                  <a:pt x="5521117" y="0"/>
                </a:cubicBezTo>
                <a:cubicBezTo>
                  <a:pt x="5682685" y="31311"/>
                  <a:pt x="5986067" y="-12593"/>
                  <a:pt x="6281928" y="0"/>
                </a:cubicBezTo>
                <a:cubicBezTo>
                  <a:pt x="6282307" y="7355"/>
                  <a:pt x="6282212" y="10249"/>
                  <a:pt x="6281928" y="18288"/>
                </a:cubicBezTo>
                <a:cubicBezTo>
                  <a:pt x="6078981" y="8428"/>
                  <a:pt x="5961061" y="2290"/>
                  <a:pt x="5772394" y="18288"/>
                </a:cubicBezTo>
                <a:cubicBezTo>
                  <a:pt x="5583727" y="34286"/>
                  <a:pt x="5329968" y="24208"/>
                  <a:pt x="5200040" y="18288"/>
                </a:cubicBezTo>
                <a:cubicBezTo>
                  <a:pt x="5070112" y="12368"/>
                  <a:pt x="4793288" y="21070"/>
                  <a:pt x="4439229" y="18288"/>
                </a:cubicBezTo>
                <a:cubicBezTo>
                  <a:pt x="4085170" y="15506"/>
                  <a:pt x="3813765" y="-16466"/>
                  <a:pt x="3615599" y="18288"/>
                </a:cubicBezTo>
                <a:cubicBezTo>
                  <a:pt x="3417433" y="53042"/>
                  <a:pt x="3133643" y="20727"/>
                  <a:pt x="2980426" y="18288"/>
                </a:cubicBezTo>
                <a:cubicBezTo>
                  <a:pt x="2827209" y="15849"/>
                  <a:pt x="2380685" y="51850"/>
                  <a:pt x="2156795" y="18288"/>
                </a:cubicBezTo>
                <a:cubicBezTo>
                  <a:pt x="1932905" y="-15274"/>
                  <a:pt x="1716744" y="-1398"/>
                  <a:pt x="1584442" y="18288"/>
                </a:cubicBezTo>
                <a:cubicBezTo>
                  <a:pt x="1452140" y="37974"/>
                  <a:pt x="1280887" y="12750"/>
                  <a:pt x="1074908" y="18288"/>
                </a:cubicBezTo>
                <a:cubicBezTo>
                  <a:pt x="868929" y="23826"/>
                  <a:pt x="318124" y="-17878"/>
                  <a:pt x="0" y="18288"/>
                </a:cubicBezTo>
                <a:cubicBezTo>
                  <a:pt x="-384" y="12702"/>
                  <a:pt x="-513" y="4636"/>
                  <a:pt x="0" y="0"/>
                </a:cubicBezTo>
                <a:close/>
              </a:path>
              <a:path w="6281928" h="18288" stroke="0" extrusionOk="0">
                <a:moveTo>
                  <a:pt x="0" y="0"/>
                </a:moveTo>
                <a:cubicBezTo>
                  <a:pt x="135290" y="27650"/>
                  <a:pt x="488372" y="4391"/>
                  <a:pt x="635173" y="0"/>
                </a:cubicBezTo>
                <a:cubicBezTo>
                  <a:pt x="781974" y="-4391"/>
                  <a:pt x="992816" y="14310"/>
                  <a:pt x="1144707" y="0"/>
                </a:cubicBezTo>
                <a:cubicBezTo>
                  <a:pt x="1296598" y="-14310"/>
                  <a:pt x="1796462" y="-1258"/>
                  <a:pt x="1968337" y="0"/>
                </a:cubicBezTo>
                <a:cubicBezTo>
                  <a:pt x="2140212" y="1258"/>
                  <a:pt x="2343376" y="-12852"/>
                  <a:pt x="2603510" y="0"/>
                </a:cubicBezTo>
                <a:cubicBezTo>
                  <a:pt x="2863644" y="12852"/>
                  <a:pt x="2935073" y="-10591"/>
                  <a:pt x="3238683" y="0"/>
                </a:cubicBezTo>
                <a:cubicBezTo>
                  <a:pt x="3542293" y="10591"/>
                  <a:pt x="3731676" y="3538"/>
                  <a:pt x="4062313" y="0"/>
                </a:cubicBezTo>
                <a:cubicBezTo>
                  <a:pt x="4392950" y="-3538"/>
                  <a:pt x="4440715" y="28126"/>
                  <a:pt x="4634667" y="0"/>
                </a:cubicBezTo>
                <a:cubicBezTo>
                  <a:pt x="4828619" y="-28126"/>
                  <a:pt x="5052661" y="8974"/>
                  <a:pt x="5458297" y="0"/>
                </a:cubicBezTo>
                <a:cubicBezTo>
                  <a:pt x="5863933" y="-8974"/>
                  <a:pt x="5906900" y="-24516"/>
                  <a:pt x="6281928" y="0"/>
                </a:cubicBezTo>
                <a:cubicBezTo>
                  <a:pt x="6282268" y="5688"/>
                  <a:pt x="6281759" y="13142"/>
                  <a:pt x="6281928" y="18288"/>
                </a:cubicBezTo>
                <a:cubicBezTo>
                  <a:pt x="6036108" y="15339"/>
                  <a:pt x="5743611" y="10415"/>
                  <a:pt x="5583936" y="18288"/>
                </a:cubicBezTo>
                <a:cubicBezTo>
                  <a:pt x="5424261" y="26161"/>
                  <a:pt x="5250533" y="-179"/>
                  <a:pt x="4948763" y="18288"/>
                </a:cubicBezTo>
                <a:cubicBezTo>
                  <a:pt x="4646993" y="36755"/>
                  <a:pt x="4354673" y="7565"/>
                  <a:pt x="4125133" y="18288"/>
                </a:cubicBezTo>
                <a:cubicBezTo>
                  <a:pt x="3895593" y="29012"/>
                  <a:pt x="3570246" y="29209"/>
                  <a:pt x="3301502" y="18288"/>
                </a:cubicBezTo>
                <a:cubicBezTo>
                  <a:pt x="3032758" y="7367"/>
                  <a:pt x="2955340" y="11905"/>
                  <a:pt x="2729149" y="18288"/>
                </a:cubicBezTo>
                <a:cubicBezTo>
                  <a:pt x="2502958" y="24671"/>
                  <a:pt x="2269423" y="3142"/>
                  <a:pt x="2031157" y="18288"/>
                </a:cubicBezTo>
                <a:cubicBezTo>
                  <a:pt x="1792891" y="33434"/>
                  <a:pt x="1484731" y="22122"/>
                  <a:pt x="1207526" y="18288"/>
                </a:cubicBezTo>
                <a:cubicBezTo>
                  <a:pt x="930321" y="14454"/>
                  <a:pt x="560231" y="-33402"/>
                  <a:pt x="0" y="18288"/>
                </a:cubicBezTo>
                <a:cubicBezTo>
                  <a:pt x="-478" y="10520"/>
                  <a:pt x="210" y="5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04231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B21FFF-866F-BB5F-A287-A0B18A86FE93}"/>
              </a:ext>
            </a:extLst>
          </p:cNvPr>
          <p:cNvSpPr>
            <a:spLocks noGrp="1"/>
          </p:cNvSpPr>
          <p:nvPr>
            <p:ph type="title"/>
          </p:nvPr>
        </p:nvSpPr>
        <p:spPr>
          <a:xfrm>
            <a:off x="838200" y="365125"/>
            <a:ext cx="10515600" cy="1325563"/>
          </a:xfrm>
        </p:spPr>
        <p:txBody>
          <a:bodyPr>
            <a:normAutofit/>
          </a:bodyPr>
          <a:lstStyle/>
          <a:p>
            <a:r>
              <a:rPr lang="es-MX" sz="5400"/>
              <a:t>Iluminación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55C2A99-79E1-9577-DC88-B2D24FECB1D2}"/>
              </a:ext>
            </a:extLst>
          </p:cNvPr>
          <p:cNvSpPr>
            <a:spLocks noGrp="1"/>
          </p:cNvSpPr>
          <p:nvPr>
            <p:ph idx="1"/>
          </p:nvPr>
        </p:nvSpPr>
        <p:spPr>
          <a:xfrm>
            <a:off x="838200" y="1929384"/>
            <a:ext cx="10515600" cy="4251960"/>
          </a:xfrm>
        </p:spPr>
        <p:txBody>
          <a:bodyPr>
            <a:normAutofit/>
          </a:bodyPr>
          <a:lstStyle/>
          <a:p>
            <a:r>
              <a:rPr lang="es-ES" sz="1700"/>
              <a:t>Dentro de un sistema de visión por computadora, la iluminación es un componente crítico que afecta directamente la calidad y la claridad de las imágenes capturadas. La forma en que se ilumina una escena o un objeto puede influir en cómo se perciben las características importantes en la imagen, como los bordes, las texturas y los colores. </a:t>
            </a:r>
          </a:p>
          <a:p>
            <a:r>
              <a:rPr lang="es-ES" sz="1700" b="1"/>
              <a:t>Definición:</a:t>
            </a:r>
            <a:r>
              <a:rPr lang="es-ES" sz="1700"/>
              <a:t> La iluminación en un sistema de visión por computadora se refiere a la forma en que se dirige la luz hacia los objetos o escenas que serán capturados por las cámaras. La iluminación adecuada permite que los detalles relevantes sean visibles y diferenciables, lo cual es esencial para un análisis preciso de la imagen.</a:t>
            </a:r>
          </a:p>
          <a:p>
            <a:pPr>
              <a:buFont typeface="Arial" panose="020B0604020202020204" pitchFamily="34" charset="0"/>
              <a:buChar char="•"/>
            </a:pPr>
            <a:r>
              <a:rPr lang="es-ES" sz="1700" b="1"/>
              <a:t>Resalta Características Clave:</a:t>
            </a:r>
            <a:r>
              <a:rPr lang="es-ES" sz="1700"/>
              <a:t> Una iluminación bien diseñada puede realzar los bordes, texturas y colores de los objetos, facilitando la detección y el reconocimiento de estos por los algoritmos de visión.</a:t>
            </a:r>
          </a:p>
          <a:p>
            <a:pPr>
              <a:buFont typeface="Arial" panose="020B0604020202020204" pitchFamily="34" charset="0"/>
              <a:buChar char="•"/>
            </a:pPr>
            <a:r>
              <a:rPr lang="es-ES" sz="1700" b="1"/>
              <a:t>Reduce las Sombras y Reflejos No Deseados:</a:t>
            </a:r>
            <a:r>
              <a:rPr lang="es-ES" sz="1700"/>
              <a:t> Las sombras y los reflejos pueden interferir con el procesamiento de imágenes. Un diseño de iluminación controlado minimiza estos efectos.</a:t>
            </a:r>
          </a:p>
          <a:p>
            <a:pPr>
              <a:buFont typeface="Arial" panose="020B0604020202020204" pitchFamily="34" charset="0"/>
              <a:buChar char="•"/>
            </a:pPr>
            <a:r>
              <a:rPr lang="es-ES" sz="1700" b="1"/>
              <a:t>Consistencia:</a:t>
            </a:r>
            <a:r>
              <a:rPr lang="es-ES" sz="1700"/>
              <a:t> Proporciona una iluminación uniforme para evitar variaciones en la calidad de la imagen debido a cambios en las condiciones de luz ambiental.</a:t>
            </a:r>
          </a:p>
          <a:p>
            <a:endParaRPr lang="es-MX" sz="1700"/>
          </a:p>
        </p:txBody>
      </p:sp>
    </p:spTree>
    <p:extLst>
      <p:ext uri="{BB962C8B-B14F-4D97-AF65-F5344CB8AC3E}">
        <p14:creationId xmlns:p14="http://schemas.microsoft.com/office/powerpoint/2010/main" val="267243667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7568</TotalTime>
  <Words>3364</Words>
  <Application>Microsoft Office PowerPoint</Application>
  <PresentationFormat>Panorámica</PresentationFormat>
  <Paragraphs>190</Paragraphs>
  <Slides>41</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41</vt:i4>
      </vt:variant>
    </vt:vector>
  </HeadingPairs>
  <TitlesOfParts>
    <vt:vector size="46" baseType="lpstr">
      <vt:lpstr>Aptos</vt:lpstr>
      <vt:lpstr>Aptos Display</vt:lpstr>
      <vt:lpstr>Arial</vt:lpstr>
      <vt:lpstr>Roboto</vt:lpstr>
      <vt:lpstr>Tema de Office</vt:lpstr>
      <vt:lpstr>La Visión Computacional</vt:lpstr>
      <vt:lpstr>La Visión Computacional</vt:lpstr>
      <vt:lpstr>Etapas Fundamentales de PDI</vt:lpstr>
      <vt:lpstr>Presentación de PowerPoint</vt:lpstr>
      <vt:lpstr>Etapas Fundamentales de PDI – Tipos de Visión</vt:lpstr>
      <vt:lpstr>Etapas Fundamentales de PDI – Tipos de Visión</vt:lpstr>
      <vt:lpstr>Presentación de PowerPoint</vt:lpstr>
      <vt:lpstr>Elementos de un Sistema de Visión por Computadora</vt:lpstr>
      <vt:lpstr>Iluminación</vt:lpstr>
      <vt:lpstr>Iluminación</vt:lpstr>
      <vt:lpstr>Iluminación</vt:lpstr>
      <vt:lpstr>Iluminación</vt:lpstr>
      <vt:lpstr>Iluminación</vt:lpstr>
      <vt:lpstr>Iluminación</vt:lpstr>
      <vt:lpstr>Cámara CCD</vt:lpstr>
      <vt:lpstr>Presentación de PowerPoint</vt:lpstr>
      <vt:lpstr>Cámara CCD</vt:lpstr>
      <vt:lpstr>Cámara CCD</vt:lpstr>
      <vt:lpstr>Cámara CCD</vt:lpstr>
      <vt:lpstr>Cámara CCD</vt:lpstr>
      <vt:lpstr>Cámara CCD</vt:lpstr>
      <vt:lpstr>Cámara CCD</vt:lpstr>
      <vt:lpstr>Cámara CCD</vt:lpstr>
      <vt:lpstr>Cámara CCD y CMOS</vt:lpstr>
      <vt:lpstr>Cámara CCD y CMOS</vt:lpstr>
      <vt:lpstr>Óptica</vt:lpstr>
      <vt:lpstr>Óptica – Principales Parametros</vt:lpstr>
      <vt:lpstr>Presentación de PowerPoint</vt:lpstr>
      <vt:lpstr>Presentación de PowerPoint</vt:lpstr>
      <vt:lpstr>Presentación de PowerPoint</vt:lpstr>
      <vt:lpstr>Óptica – Principales Parametros</vt:lpstr>
      <vt:lpstr>Presentación de PowerPoint</vt:lpstr>
      <vt:lpstr>Presentación de PowerPoint</vt:lpstr>
      <vt:lpstr>Presentación de PowerPoint</vt:lpstr>
      <vt:lpstr>Óptica – Principales Parametros</vt:lpstr>
      <vt:lpstr>Óptica – Principales Parametros</vt:lpstr>
      <vt:lpstr>Presentación de PowerPoint</vt:lpstr>
      <vt:lpstr>Óptica – Principales Parametros</vt:lpstr>
      <vt:lpstr>Óptica – Ópticas Tipo Zoom</vt:lpstr>
      <vt:lpstr>Óptica – Ópticas Tipo Zoom</vt:lpstr>
      <vt:lpstr>Óptica – Modelo Pin-hole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¿Qué es una Imagen Digital?</dc:title>
  <dc:creator>Eduardo Tejada García</dc:creator>
  <cp:lastModifiedBy>Eduardo Tejada García</cp:lastModifiedBy>
  <cp:revision>2</cp:revision>
  <dcterms:created xsi:type="dcterms:W3CDTF">2024-08-04T01:19:20Z</dcterms:created>
  <dcterms:modified xsi:type="dcterms:W3CDTF">2024-08-25T17:21:18Z</dcterms:modified>
</cp:coreProperties>
</file>

<file path=docProps/thumbnail.jpeg>
</file>